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309" r:id="rId4"/>
    <p:sldId id="323" r:id="rId5"/>
    <p:sldId id="312" r:id="rId6"/>
    <p:sldId id="313" r:id="rId7"/>
    <p:sldId id="311" r:id="rId8"/>
    <p:sldId id="310" r:id="rId9"/>
    <p:sldId id="314" r:id="rId10"/>
    <p:sldId id="315" r:id="rId11"/>
    <p:sldId id="316" r:id="rId12"/>
    <p:sldId id="317" r:id="rId13"/>
    <p:sldId id="318" r:id="rId14"/>
    <p:sldId id="321" r:id="rId15"/>
    <p:sldId id="327" r:id="rId16"/>
    <p:sldId id="326" r:id="rId17"/>
    <p:sldId id="328" r:id="rId18"/>
    <p:sldId id="319" r:id="rId19"/>
    <p:sldId id="259" r:id="rId20"/>
    <p:sldId id="320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322" r:id="rId36"/>
    <p:sldId id="329" r:id="rId37"/>
    <p:sldId id="332" r:id="rId38"/>
    <p:sldId id="330" r:id="rId39"/>
    <p:sldId id="331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325" r:id="rId63"/>
    <p:sldId id="333" r:id="rId64"/>
    <p:sldId id="335" r:id="rId65"/>
    <p:sldId id="334" r:id="rId66"/>
    <p:sldId id="336" r:id="rId67"/>
    <p:sldId id="307" r:id="rId68"/>
    <p:sldId id="338" r:id="rId69"/>
    <p:sldId id="339" r:id="rId70"/>
    <p:sldId id="340" r:id="rId71"/>
    <p:sldId id="341" r:id="rId72"/>
    <p:sldId id="342" r:id="rId73"/>
    <p:sldId id="343" r:id="rId74"/>
  </p:sldIdLst>
  <p:sldSz cx="12192000" cy="6858000"/>
  <p:notesSz cx="6858000" cy="9144000"/>
  <p:embeddedFontLst>
    <p:embeddedFont>
      <p:font typeface="Gill Sans" panose="020B060402020202020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jDW6hDDPD7MQp7CE9FOHmnBaC4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66505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9587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c6d9bd7e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9c6d9bd7e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924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c6d9bd7e4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9c6d9bd7e4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926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c6d9bd7e4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9c6d9bd7e4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277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c6d9bd7e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9c6d9bd7e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335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788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c6d9bd7e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9c6d9bd7e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326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c6d9bd7e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9c6d9bd7e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385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c6d9bd7e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9c6d9bd7e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527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c6d9bd7e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9c6d9bd7e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020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c6d9bd7e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9c6d9bd7e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75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52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6d9bd7e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9c6d9bd7e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530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c6d9bd7e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c6d9bd7e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862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c6d9bd7e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c6d9bd7e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005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6d9bd7e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c6d9bd7e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3158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6d9bd7e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9c6d9bd7e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45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c6d9bd7e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9c6d9bd7e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909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c6d9bd7e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9c6d9bd7e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014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c6d9bd7e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9c6d9bd7e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262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c6d9bd7e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9c6d9bd7e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901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c6d9bd7e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9c6d9bd7e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452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c6d9bd7e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c6d9bd7e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721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c6d9bd7e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9c6d9bd7e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718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c6d9bd7e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9c6d9bd7e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86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c6d9bd7e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9c6d9bd7e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790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c6d9bd7e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9c6d9bd7e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947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c6d9bd7e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9c6d9bd7e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716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c6d9bd7e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9c6d9bd7e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7175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044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c6d9bd7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9c6d9bd7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90478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c6d9bd7e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9c6d9bd7e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031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c6d9bd7e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9c6d9bd7e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82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c6d9bd7e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c6d9bd7e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38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c6d9bd7e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9c6d9bd7e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380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c6d9bd7e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9c6d9bd7e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21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c6d9bd7e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9c6d9bd7e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827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c6d9bd7e4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9c6d9bd7e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2986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c6d9bd7e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9c6d9bd7e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3449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c6d9bd7e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9c6d9bd7e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84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c6d9bd7e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g9c6d9bd7e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275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c6d9bd7e4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c6d9bd7e4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94900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c6d9bd7e4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9c6d9bd7e4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2728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c6d9bd7e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9c6d9bd7e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473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c6d9bd7e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9c6d9bd7e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082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c6d9bd7e4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9c6d9bd7e4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1453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c6d9bd7e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9c6d9bd7e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63386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c6d9bd7e4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9c6d9bd7e4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74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c6d9bd7e4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9c6d9bd7e4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23608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c6d9bd7e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9c6d9bd7e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66624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6d9bd7e4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9c6d9bd7e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4076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dead27ff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9dead27f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3860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dead27ff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dead27ff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7749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dead27ff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dead27ff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8845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dead27ff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dead27ff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817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c6d9bd7e4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9c6d9bd7e4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932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dead27ff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dead27ff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96365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dead27ff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dead27ff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295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dead27ff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dead27ff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4671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9023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1758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556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7317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2000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3475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75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c6d9bd7e4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9c6d9bd7e4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21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c6d9bd7e4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9c6d9bd7e4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22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52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sz="2000" b="0"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cloud.global.fujitsu.com/lib/iaas/en/heat-template/concept/template_structure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b="1" dirty="0" err="1" smtClean="0">
                <a:latin typeface="Arial"/>
                <a:ea typeface="Arial"/>
                <a:cs typeface="Arial"/>
                <a:sym typeface="Arial"/>
              </a:rPr>
              <a:t>Buổi</a:t>
            </a: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 2 – </a:t>
            </a:r>
            <a:r>
              <a:rPr lang="en-US" b="1" dirty="0" err="1" smtClean="0">
                <a:latin typeface="Arial"/>
                <a:ea typeface="Arial"/>
                <a:cs typeface="Arial"/>
                <a:sym typeface="Arial"/>
              </a:rPr>
              <a:t>Vận</a:t>
            </a: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Arial"/>
                <a:ea typeface="Arial"/>
                <a:cs typeface="Arial"/>
                <a:sym typeface="Arial"/>
              </a:rPr>
              <a:t>OpenStack</a:t>
            </a: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 Dashboard</a:t>
            </a:r>
            <a:br>
              <a:rPr lang="en-US" b="1" dirty="0" smtClean="0">
                <a:latin typeface="Arial"/>
                <a:ea typeface="Arial"/>
                <a:cs typeface="Arial"/>
                <a:sym typeface="Arial"/>
              </a:rPr>
            </a:b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c6d9bd7e4_0_33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USER MANAGEMENT</a:t>
            </a:r>
            <a:endParaRPr dirty="0"/>
          </a:p>
        </p:txBody>
      </p:sp>
      <p:sp>
        <p:nvSpPr>
          <p:cNvPr id="420" name="Google Shape;420;g9c6d9bd7e4_0_333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sửa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xóa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1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  <a:endParaRPr lang="en-US" dirty="0" smtClean="0">
              <a:latin typeface="+mj-lt"/>
              <a:cs typeface="Times New Roman" panose="02020603050405020304" pitchFamily="18" charset="0"/>
            </a:endParaRPr>
          </a:p>
          <a:p>
            <a:pPr marL="306000" lvl="0" indent="-329279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Font typeface="Noto Sans Symbols"/>
              <a:buChar char="❑"/>
            </a:pPr>
            <a:r>
              <a:rPr lang="en-US" dirty="0" err="1" smtClean="0">
                <a:latin typeface="+mj-lt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dùng</a:t>
            </a:r>
            <a:endParaRPr dirty="0">
              <a:latin typeface="+mj-lt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Để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thêm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1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người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dùng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Identity &gt; Users &gt; Create 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User.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Nhập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các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thông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tin,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chú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ý: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Primary Project: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lựa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chọn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project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mà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user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được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tham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gia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Đây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là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project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mặc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định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mà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user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sẽ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làm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việc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Một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user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có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thể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join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vào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nhiều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project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khác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nhau</a:t>
            </a:r>
            <a:endParaRPr lang="en-US" dirty="0" smtClean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Role: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chọn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user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hoặc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 admin.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21" name="Google Shape;421;g9c6d9bd7e4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500" y="1896456"/>
            <a:ext cx="4022212" cy="4837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84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c6d9bd7e4_0_34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USER MANAGEMENT</a:t>
            </a:r>
            <a:endParaRPr dirty="0"/>
          </a:p>
        </p:txBody>
      </p:sp>
      <p:sp>
        <p:nvSpPr>
          <p:cNvPr id="427" name="Google Shape;427;g9c6d9bd7e4_0_341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.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sửa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xóa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1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  <a:endParaRPr lang="en-US" dirty="0" smtClean="0">
              <a:latin typeface="+mj-lt"/>
            </a:endParaRPr>
          </a:p>
          <a:p>
            <a:pPr marL="306000" lvl="0" indent="-329279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Font typeface="Noto Sans Symbols"/>
              <a:buChar char="❑"/>
            </a:pPr>
            <a:r>
              <a:rPr lang="en-US" dirty="0" err="1" smtClean="0">
                <a:latin typeface="+mj-lt"/>
              </a:rPr>
              <a:t>Chỉnh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sửa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endParaRPr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Để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chỉnh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sửa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1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người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dùng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Identity &gt; Users &gt; Edit (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người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dùng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muốn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sửa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)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g9c6d9bd7e4_0_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600" y="1868256"/>
            <a:ext cx="5568032" cy="4837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824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6d9bd7e4_0_34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USER MANAGEMENT</a:t>
            </a:r>
            <a:endParaRPr dirty="0"/>
          </a:p>
        </p:txBody>
      </p:sp>
      <p:sp>
        <p:nvSpPr>
          <p:cNvPr id="434" name="Google Shape;434;g9c6d9bd7e4_0_349"/>
          <p:cNvSpPr txBox="1">
            <a:spLocks noGrp="1"/>
          </p:cNvSpPr>
          <p:nvPr>
            <p:ph type="body" idx="1"/>
          </p:nvPr>
        </p:nvSpPr>
        <p:spPr>
          <a:xfrm>
            <a:off x="581200" y="2071000"/>
            <a:ext cx="11029500" cy="19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>
              <a:latin typeface="+mj-lt"/>
            </a:endParaRPr>
          </a:p>
          <a:p>
            <a:pPr mar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sửa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xóa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1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  <a:endParaRPr lang="en-US" dirty="0" smtClean="0">
              <a:latin typeface="+mj-lt"/>
            </a:endParaRPr>
          </a:p>
          <a:p>
            <a:pPr marL="306000" lvl="0" indent="-329279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Font typeface="Noto Sans Symbols"/>
              <a:buChar char="❑"/>
            </a:pPr>
            <a:r>
              <a:rPr lang="en-US" dirty="0" err="1" smtClean="0">
                <a:latin typeface="+mj-lt"/>
              </a:rPr>
              <a:t>Chỉnh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sửa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endParaRPr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Đổi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mật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khẩu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người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dùng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Change Password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trên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thanh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hành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động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user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đó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g9c6d9bd7e4_0_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50" y="4443531"/>
            <a:ext cx="15430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9c6d9bd7e4_0_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975" y="3670831"/>
            <a:ext cx="5734050" cy="2886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94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c6d9bd7e4_0_35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USER MANAGEMENT </a:t>
            </a:r>
            <a:endParaRPr dirty="0"/>
          </a:p>
        </p:txBody>
      </p:sp>
      <p:sp>
        <p:nvSpPr>
          <p:cNvPr id="442" name="Google Shape;442;g9c6d9bd7e4_0_359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11029500" cy="18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>
              <a:latin typeface="+mj-lt"/>
            </a:endParaRPr>
          </a:p>
          <a:p>
            <a:pPr mar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sửa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xóa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1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  <a:endParaRPr lang="en-US" dirty="0" smtClean="0">
              <a:latin typeface="+mj-lt"/>
            </a:endParaRPr>
          </a:p>
          <a:p>
            <a:pPr marL="306000" lvl="0" indent="-329279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Font typeface="Noto Sans Symbols"/>
              <a:buChar char="❑"/>
            </a:pPr>
            <a:r>
              <a:rPr lang="en-US" dirty="0" err="1" smtClean="0">
                <a:latin typeface="+mj-lt"/>
              </a:rPr>
              <a:t>Xóa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endParaRPr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Để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xóa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1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người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dùng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Identity &gt; Users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user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muốn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xóa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rồi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ấn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Delete Users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g9c6d9bd7e4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287" y="3441775"/>
            <a:ext cx="7241399" cy="3416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628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II. USER MANAGEMENT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1968307"/>
            <a:ext cx="11029615" cy="3678303"/>
          </a:xfr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+mn-lt"/>
              </a:rPr>
              <a:t>2</a:t>
            </a:r>
            <a:r>
              <a:rPr lang="vi-VN" b="1" dirty="0" smtClean="0">
                <a:latin typeface="+mn-lt"/>
              </a:rPr>
              <a:t>. </a:t>
            </a:r>
            <a:r>
              <a:rPr lang="vi-VN" b="1" dirty="0">
                <a:latin typeface="+mn-lt"/>
              </a:rPr>
              <a:t>Cấu hình đăng nhập bằng </a:t>
            </a:r>
            <a:r>
              <a:rPr lang="vi-VN" b="1" dirty="0" smtClean="0">
                <a:latin typeface="+mn-lt"/>
              </a:rPr>
              <a:t>OTP</a:t>
            </a:r>
            <a:endParaRPr lang="en-US" b="1" dirty="0" smtClean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vi-VN" b="1" dirty="0">
              <a:latin typeface="+mn-lt"/>
            </a:endParaRPr>
          </a:p>
          <a:p>
            <a:pPr marL="123444" indent="0">
              <a:buNone/>
            </a:pP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6" y="2708966"/>
            <a:ext cx="5678556" cy="18928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62" y="2708966"/>
            <a:ext cx="6246990" cy="28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3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II. USER MANAGEMENT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1968307"/>
            <a:ext cx="11029615" cy="3678303"/>
          </a:xfr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+mn-lt"/>
              </a:rPr>
              <a:t>2</a:t>
            </a:r>
            <a:r>
              <a:rPr lang="vi-VN" b="1" dirty="0" smtClean="0">
                <a:latin typeface="+mn-lt"/>
              </a:rPr>
              <a:t>. </a:t>
            </a:r>
            <a:r>
              <a:rPr lang="vi-VN" b="1" dirty="0">
                <a:latin typeface="+mn-lt"/>
              </a:rPr>
              <a:t>Cấu hình đăng nhập bằng </a:t>
            </a:r>
            <a:r>
              <a:rPr lang="vi-VN" b="1" dirty="0" smtClean="0">
                <a:latin typeface="+mn-lt"/>
              </a:rPr>
              <a:t>OTP</a:t>
            </a:r>
            <a:endParaRPr lang="en-US" b="1" dirty="0" smtClean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n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vi-VN" b="1" dirty="0">
              <a:latin typeface="+mn-lt"/>
            </a:endParaRPr>
          </a:p>
          <a:p>
            <a:pPr marL="123444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" y="2514669"/>
            <a:ext cx="4823310" cy="4038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93" y="2854977"/>
            <a:ext cx="6797020" cy="27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5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II. USER MANAGEMENT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028096"/>
            <a:ext cx="11029615" cy="3678303"/>
          </a:xfr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n-lt"/>
              </a:rPr>
              <a:t>3</a:t>
            </a:r>
            <a:r>
              <a:rPr lang="vi-VN" b="1" dirty="0" smtClean="0">
                <a:latin typeface="+mn-lt"/>
              </a:rPr>
              <a:t>. </a:t>
            </a:r>
            <a:r>
              <a:rPr lang="en-US" b="1" dirty="0" smtClean="0">
                <a:latin typeface="+mn-lt"/>
              </a:rPr>
              <a:t>Đ</a:t>
            </a:r>
            <a:r>
              <a:rPr lang="vi-VN" b="1" dirty="0" smtClean="0">
                <a:latin typeface="+mn-lt"/>
              </a:rPr>
              <a:t>ăng </a:t>
            </a:r>
            <a:r>
              <a:rPr lang="vi-VN" b="1" dirty="0">
                <a:latin typeface="+mn-lt"/>
              </a:rPr>
              <a:t>nhập qua </a:t>
            </a:r>
            <a:r>
              <a:rPr lang="vi-VN" b="1" dirty="0" smtClean="0">
                <a:latin typeface="+mn-lt"/>
              </a:rPr>
              <a:t>OTP</a:t>
            </a:r>
            <a:endParaRPr lang="vi-VN" b="1" dirty="0">
              <a:latin typeface="+mn-lt"/>
            </a:endParaRPr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32" y="1901096"/>
            <a:ext cx="4721668" cy="47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II. USER MANAGEMENT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028096"/>
            <a:ext cx="11029615" cy="3678303"/>
          </a:xfr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n-lt"/>
              </a:rPr>
              <a:t>4</a:t>
            </a:r>
            <a:r>
              <a:rPr lang="vi-VN" b="1" dirty="0" smtClean="0">
                <a:latin typeface="+mn-lt"/>
              </a:rPr>
              <a:t>. </a:t>
            </a:r>
            <a:r>
              <a:rPr lang="en-US" b="1" dirty="0" smtClean="0">
                <a:latin typeface="+mn-lt"/>
              </a:rPr>
              <a:t>Remove</a:t>
            </a:r>
            <a:r>
              <a:rPr lang="vi-VN" b="1" dirty="0" smtClean="0">
                <a:latin typeface="+mn-lt"/>
              </a:rPr>
              <a:t> OTP</a:t>
            </a:r>
            <a:endParaRPr lang="vi-VN" b="1" dirty="0">
              <a:latin typeface="+mn-lt"/>
            </a:endParaRPr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  <a:p>
            <a:pPr marL="123444" indent="0">
              <a:buNone/>
            </a:pPr>
            <a:endParaRPr lang="en-US" dirty="0" smtClean="0"/>
          </a:p>
          <a:p>
            <a:pPr marL="123444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89" y="2450988"/>
            <a:ext cx="9026501" cy="41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1.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Provider Network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2.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 Tenant Network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3.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Tenant Router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4.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Floating IP </a:t>
            </a:r>
            <a:r>
              <a:rPr lang="en-US" b="1" dirty="0" err="1">
                <a:latin typeface="+mj-lt"/>
              </a:rPr>
              <a:t>để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truy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cập</a:t>
            </a:r>
            <a:r>
              <a:rPr lang="en-US" b="1" dirty="0">
                <a:latin typeface="+mj-lt"/>
              </a:rPr>
              <a:t> VM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mạng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ngoài</a:t>
            </a: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Neutron port </a:t>
            </a:r>
            <a:r>
              <a:rPr lang="en-US" b="1" dirty="0" err="1">
                <a:latin typeface="+mj-lt"/>
              </a:rPr>
              <a:t>trong</a:t>
            </a:r>
            <a:r>
              <a:rPr lang="en-US" b="1" dirty="0">
                <a:latin typeface="+mj-lt"/>
              </a:rPr>
              <a:t> case </a:t>
            </a:r>
            <a:r>
              <a:rPr lang="en-US" b="1" dirty="0" err="1">
                <a:latin typeface="+mj-lt"/>
              </a:rPr>
              <a:t>sử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dụng</a:t>
            </a:r>
            <a:r>
              <a:rPr lang="en-US" b="1" dirty="0">
                <a:latin typeface="+mj-lt"/>
              </a:rPr>
              <a:t> VIP</a:t>
            </a:r>
            <a:endParaRPr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328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c6d9bd7e4_0_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15" name="Google Shape;115;g9c6d9bd7e4_0_8"/>
          <p:cNvSpPr txBox="1">
            <a:spLocks noGrp="1"/>
          </p:cNvSpPr>
          <p:nvPr>
            <p:ph type="body" idx="1"/>
          </p:nvPr>
        </p:nvSpPr>
        <p:spPr>
          <a:xfrm>
            <a:off x="419192" y="1872492"/>
            <a:ext cx="11191500" cy="498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 smtClean="0">
                <a:latin typeface="+mj-lt"/>
              </a:rPr>
              <a:t>1. </a:t>
            </a:r>
            <a:r>
              <a:rPr lang="en-US" b="1" dirty="0" err="1" smtClean="0">
                <a:latin typeface="+mj-lt"/>
              </a:rPr>
              <a:t>Cấu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hình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và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quản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lý</a:t>
            </a:r>
            <a:r>
              <a:rPr lang="en-US" b="1" dirty="0" smtClean="0">
                <a:latin typeface="+mj-lt"/>
              </a:rPr>
              <a:t> Provider Network</a:t>
            </a:r>
            <a:endParaRPr lang="en-US" b="1" i="1" dirty="0" smtClean="0">
              <a:solidFill>
                <a:srgbClr val="24292E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Bước</a:t>
            </a:r>
            <a:r>
              <a:rPr lang="en-US" sz="16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1: </a:t>
            </a:r>
            <a:r>
              <a:rPr lang="en-US" sz="16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bridge </a:t>
            </a:r>
            <a:r>
              <a:rPr lang="en-US" sz="16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6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host </a:t>
            </a:r>
            <a:r>
              <a:rPr lang="en-US" sz="16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vât</a:t>
            </a:r>
            <a:r>
              <a:rPr lang="en-US" sz="16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6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6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mapping bridge </a:t>
            </a:r>
            <a:r>
              <a:rPr lang="en-US" sz="16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6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physical network.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Case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tế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Quy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hoạch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4 VLAN networks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cung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VM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bên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ngoài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bước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sẵn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4 VLAN 4, 5, 6, 7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switch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vật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endParaRPr lang="en-US" sz="1600" dirty="0" smtClean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trunk port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switch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vật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card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host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vật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single-port interface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hoặc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bonding interfaces), trunk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VLAN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đã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switch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provider bridge (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chạy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phần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mềm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open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vswitch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host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vật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add interfaces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physical host (interfaces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đã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trunk port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switch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vật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bridge-host interface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trung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gian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truyền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tải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lưu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lượng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VMs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ngoài</a:t>
            </a:r>
            <a:endParaRPr lang="en-US" sz="1600" dirty="0" smtClean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openvswitch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agent, mapping alias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provider network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ovs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bridge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đã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mục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đích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nội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host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vật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phục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provider network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ml2 agent,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alias network mapping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4 VLAN 4, 5, 6, 7.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Ví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dụ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providernet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phải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ghi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nhớ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provider network.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alias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đại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nhiều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provider network (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provider network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mà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mapping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6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provider bridge).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NỘI DUNG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2208"/>
              <a:buNone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I. Project Management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208"/>
              <a:buNone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II. User Management 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III. Network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Management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IV. VM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Management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V. </a:t>
            </a:r>
            <a:r>
              <a:rPr lang="en-US" sz="2400" dirty="0" err="1" smtClean="0"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dự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Heat templates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c6d9bd7e4_0_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15" name="Google Shape;115;g9c6d9bd7e4_0_8"/>
          <p:cNvSpPr txBox="1">
            <a:spLocks noGrp="1"/>
          </p:cNvSpPr>
          <p:nvPr>
            <p:ph type="body" idx="1"/>
          </p:nvPr>
        </p:nvSpPr>
        <p:spPr>
          <a:xfrm>
            <a:off x="419192" y="1959119"/>
            <a:ext cx="11353508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1.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Provider </a:t>
            </a:r>
            <a:r>
              <a:rPr lang="en-US" b="1" dirty="0" smtClean="0">
                <a:latin typeface="+mj-lt"/>
              </a:rPr>
              <a:t>Network</a:t>
            </a:r>
            <a:endParaRPr lang="en-US" b="1" i="1" dirty="0" smtClean="0">
              <a:solidFill>
                <a:srgbClr val="24292E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Bước</a:t>
            </a:r>
            <a:r>
              <a:rPr lang="en-US" sz="17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2: </a:t>
            </a:r>
            <a:r>
              <a:rPr lang="en-US" sz="17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7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provider network </a:t>
            </a:r>
            <a:r>
              <a:rPr lang="en-US" sz="1700" b="1" i="1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700" b="1" i="1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portal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Truy</a:t>
            </a:r>
            <a:r>
              <a:rPr lang="en-US" sz="17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cập</a:t>
            </a:r>
            <a:r>
              <a:rPr lang="en-US" sz="17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700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Admin &gt; Network &gt; Networks &gt; Create Network</a:t>
            </a:r>
            <a:endParaRPr sz="17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9c6d9bd7e4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88" y="3551819"/>
            <a:ext cx="11191508" cy="2894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85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c6d9bd7e4_0_6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22" name="Google Shape;122;g9c6d9bd7e4_0_69"/>
          <p:cNvSpPr txBox="1">
            <a:spLocks noGrp="1"/>
          </p:cNvSpPr>
          <p:nvPr>
            <p:ph type="body" idx="1"/>
          </p:nvPr>
        </p:nvSpPr>
        <p:spPr>
          <a:xfrm>
            <a:off x="457418" y="1839382"/>
            <a:ext cx="6328393" cy="483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1.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Provider Network</a:t>
            </a:r>
            <a:endParaRPr lang="en-US" b="1" i="1" dirty="0">
              <a:solidFill>
                <a:srgbClr val="24292E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Thiết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lập</a:t>
            </a:r>
            <a:r>
              <a:rPr lang="en-US" sz="1600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thông</a:t>
            </a:r>
            <a:r>
              <a:rPr lang="en-US" sz="1600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tin </a:t>
            </a:r>
            <a:r>
              <a:rPr lang="en-US" sz="1600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mạng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.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Chú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ý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thông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tin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sau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Physical Network: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alias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provider network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đã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cấu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trước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đó</a:t>
            </a:r>
            <a:endParaRPr lang="en-US" sz="1600" dirty="0" smtClean="0">
              <a:solidFill>
                <a:srgbClr val="24292E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Provider Network Type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Provider Network Segment ID: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type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Vlan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nhập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vlan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ID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đã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cấu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trước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đó</a:t>
            </a:r>
            <a:endParaRPr lang="en-US" sz="1600" dirty="0">
              <a:solidFill>
                <a:srgbClr val="24292E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Tích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“Shared”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nếu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cho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phép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VM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được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nối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trực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tiếp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provider network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Tích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“External Network”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nếu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muốn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cung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cấp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kết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nối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mạng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theo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thức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cấp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phát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floating IP (mapping 1 IP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trên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provider network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1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hoặc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nhiều</a:t>
            </a:r>
            <a:r>
              <a:rPr lang="en-US" sz="1600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private IP)</a:t>
            </a:r>
          </a:p>
        </p:txBody>
      </p:sp>
      <p:pic>
        <p:nvPicPr>
          <p:cNvPr id="123" name="Google Shape;123;g9c6d9bd7e4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440" y="1887507"/>
            <a:ext cx="4781742" cy="483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c6d9bd7e4_0_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29" name="Google Shape;129;g9c6d9bd7e4_0_15"/>
          <p:cNvSpPr txBox="1">
            <a:spLocks noGrp="1"/>
          </p:cNvSpPr>
          <p:nvPr>
            <p:ph type="body" idx="1"/>
          </p:nvPr>
        </p:nvSpPr>
        <p:spPr>
          <a:xfrm>
            <a:off x="581196" y="2180500"/>
            <a:ext cx="55032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1.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Provider Network</a:t>
            </a:r>
            <a:endParaRPr lang="en-US" b="1" i="1" dirty="0">
              <a:solidFill>
                <a:srgbClr val="24292E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Tiếp</a:t>
            </a:r>
            <a:r>
              <a:rPr lang="en-US" dirty="0" smtClean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đến</a:t>
            </a:r>
            <a:r>
              <a:rPr lang="en-US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tạo</a:t>
            </a:r>
            <a:r>
              <a:rPr lang="en-US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Subnet </a:t>
            </a:r>
            <a:r>
              <a:rPr lang="en-US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cho</a:t>
            </a:r>
            <a:r>
              <a:rPr lang="en-US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mạng</a:t>
            </a:r>
            <a:endParaRPr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9c6d9bd7e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400" y="1869275"/>
            <a:ext cx="566947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c6d9bd7e4_0_2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 NETWORK MANAGEMENT</a:t>
            </a:r>
            <a:endParaRPr dirty="0"/>
          </a:p>
        </p:txBody>
      </p:sp>
      <p:sp>
        <p:nvSpPr>
          <p:cNvPr id="136" name="Google Shape;136;g9c6d9bd7e4_0_23"/>
          <p:cNvSpPr txBox="1">
            <a:spLocks noGrp="1"/>
          </p:cNvSpPr>
          <p:nvPr>
            <p:ph type="body" idx="1"/>
          </p:nvPr>
        </p:nvSpPr>
        <p:spPr>
          <a:xfrm>
            <a:off x="465696" y="1887883"/>
            <a:ext cx="6342671" cy="444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1.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Provider Network</a:t>
            </a:r>
            <a:endParaRPr lang="en-US" b="1" i="1" dirty="0">
              <a:solidFill>
                <a:srgbClr val="24292E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chi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tiết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click Create: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Allocation Pools: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dải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IP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VM.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Ví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dụ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172.16.4.100,172.16.4.199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172.16.4.224,172.16.4.253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DNS server: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case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cung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VM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ngoài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internet.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Ví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dụ</a:t>
            </a: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8.8.8.8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8.8.4.4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9c6d9bd7e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368" y="1887882"/>
            <a:ext cx="4953703" cy="400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c6d9bd7e4_0_7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43" name="Google Shape;143;g9c6d9bd7e4_0_78"/>
          <p:cNvSpPr txBox="1">
            <a:spLocks noGrp="1"/>
          </p:cNvSpPr>
          <p:nvPr>
            <p:ph type="body" idx="1"/>
          </p:nvPr>
        </p:nvSpPr>
        <p:spPr>
          <a:xfrm>
            <a:off x="581200" y="2180500"/>
            <a:ext cx="111915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2.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 Tenant </a:t>
            </a:r>
            <a:r>
              <a:rPr lang="en-US" b="1" dirty="0" smtClean="0">
                <a:latin typeface="+mj-lt"/>
              </a:rPr>
              <a:t>Network</a:t>
            </a:r>
            <a:endParaRPr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tenant network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truy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cập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Project &gt; Network &gt; Networks &gt; Create Network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9c6d9bd7e4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3" y="3425625"/>
            <a:ext cx="11637066" cy="27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c6d9bd7e4_0_3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50" name="Google Shape;150;g9c6d9bd7e4_0_31"/>
          <p:cNvSpPr txBox="1">
            <a:spLocks noGrp="1"/>
          </p:cNvSpPr>
          <p:nvPr>
            <p:ph type="body" idx="1"/>
          </p:nvPr>
        </p:nvSpPr>
        <p:spPr>
          <a:xfrm>
            <a:off x="581200" y="2180500"/>
            <a:ext cx="53430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2.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 Tenant Network</a:t>
            </a:r>
            <a:endParaRPr lang="en-US"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Thiết</a:t>
            </a:r>
            <a:r>
              <a:rPr lang="en-US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lập</a:t>
            </a:r>
            <a:r>
              <a:rPr lang="en-US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thông</a:t>
            </a:r>
            <a:r>
              <a:rPr lang="en-US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tin </a:t>
            </a:r>
            <a:r>
              <a:rPr lang="en-US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cho</a:t>
            </a:r>
            <a:r>
              <a:rPr lang="en-US" dirty="0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+mj-lt"/>
                <a:ea typeface="Arial"/>
                <a:cs typeface="Arial"/>
                <a:sym typeface="Arial"/>
              </a:rPr>
              <a:t>mạng</a:t>
            </a:r>
            <a:endParaRPr dirty="0">
              <a:solidFill>
                <a:srgbClr val="24292E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9c6d9bd7e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75" y="1972606"/>
            <a:ext cx="573405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c6d9bd7e4_0_3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57" name="Google Shape;157;g9c6d9bd7e4_0_39"/>
          <p:cNvSpPr txBox="1">
            <a:spLocks noGrp="1"/>
          </p:cNvSpPr>
          <p:nvPr>
            <p:ph type="body" idx="1"/>
          </p:nvPr>
        </p:nvSpPr>
        <p:spPr>
          <a:xfrm>
            <a:off x="581200" y="2180500"/>
            <a:ext cx="53430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2.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 Tenant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Subnet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mạng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9c6d9bd7e4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700" y="1868256"/>
            <a:ext cx="57340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c6d9bd7e4_0_4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64" name="Google Shape;164;g9c6d9bd7e4_0_47"/>
          <p:cNvSpPr txBox="1">
            <a:spLocks noGrp="1"/>
          </p:cNvSpPr>
          <p:nvPr>
            <p:ph type="body" idx="1"/>
          </p:nvPr>
        </p:nvSpPr>
        <p:spPr>
          <a:xfrm>
            <a:off x="581200" y="2180500"/>
            <a:ext cx="53430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2.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 Tenant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Cuối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chi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tiết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mạng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9c6d9bd7e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50" y="1868256"/>
            <a:ext cx="57340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c6d9bd7e4_0_8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71" name="Google Shape;171;g9c6d9bd7e4_0_85"/>
          <p:cNvSpPr txBox="1">
            <a:spLocks noGrp="1"/>
          </p:cNvSpPr>
          <p:nvPr>
            <p:ph type="body" idx="1"/>
          </p:nvPr>
        </p:nvSpPr>
        <p:spPr>
          <a:xfrm>
            <a:off x="581200" y="2180500"/>
            <a:ext cx="111915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3. </a:t>
            </a:r>
            <a:r>
              <a:rPr lang="en-US" b="1" dirty="0" err="1" smtClean="0">
                <a:latin typeface="+mj-lt"/>
              </a:rPr>
              <a:t>Cấu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hình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và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quản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lý</a:t>
            </a:r>
            <a:r>
              <a:rPr lang="en-US" b="1" dirty="0" smtClean="0">
                <a:latin typeface="+mj-lt"/>
              </a:rPr>
              <a:t> Tenant Router</a:t>
            </a:r>
            <a:endParaRPr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tenant router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truy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cập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Project &gt; Network &gt; Routers &gt; Create Router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9c6d9bd7e4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00" y="3435050"/>
            <a:ext cx="11754901" cy="27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c6d9bd7e4_0_5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78" name="Google Shape;178;g9c6d9bd7e4_0_55"/>
          <p:cNvSpPr txBox="1">
            <a:spLocks noGrp="1"/>
          </p:cNvSpPr>
          <p:nvPr>
            <p:ph type="body" idx="1"/>
          </p:nvPr>
        </p:nvSpPr>
        <p:spPr>
          <a:xfrm>
            <a:off x="581200" y="2180500"/>
            <a:ext cx="53430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3.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Tenant </a:t>
            </a:r>
            <a:r>
              <a:rPr lang="en-US" b="1" dirty="0" smtClean="0">
                <a:latin typeface="+mj-lt"/>
              </a:rPr>
              <a:t>Router</a:t>
            </a:r>
            <a:endParaRPr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router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9c6d9bd7e4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250" y="2038081"/>
            <a:ext cx="57340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c6d9bd7e4_0_29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PROJECT MANAGEMENT </a:t>
            </a:r>
            <a:endParaRPr dirty="0"/>
          </a:p>
        </p:txBody>
      </p:sp>
      <p:sp>
        <p:nvSpPr>
          <p:cNvPr id="379" name="Google Shape;379;g9c6d9bd7e4_0_290"/>
          <p:cNvSpPr txBox="1">
            <a:spLocks noGrp="1"/>
          </p:cNvSpPr>
          <p:nvPr>
            <p:ph type="body" idx="1"/>
          </p:nvPr>
        </p:nvSpPr>
        <p:spPr>
          <a:xfrm>
            <a:off x="581200" y="1953928"/>
            <a:ext cx="11029492" cy="47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1</a:t>
            </a:r>
            <a:r>
              <a:rPr lang="en-US" b="1" dirty="0" smtClean="0">
                <a:latin typeface="+mj-lt"/>
              </a:rPr>
              <a:t>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project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lập</a:t>
            </a:r>
            <a:r>
              <a:rPr lang="en-US" b="1" dirty="0">
                <a:latin typeface="+mj-lt"/>
              </a:rPr>
              <a:t> quota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 smtClean="0">
                <a:latin typeface="+mj-lt"/>
              </a:rPr>
              <a:t>2. </a:t>
            </a:r>
            <a:r>
              <a:rPr lang="en-US" b="1" dirty="0" err="1" smtClean="0">
                <a:latin typeface="+mj-lt"/>
              </a:rPr>
              <a:t>Cập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nhật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thông</a:t>
            </a:r>
            <a:r>
              <a:rPr lang="en-US" b="1" dirty="0">
                <a:latin typeface="+mj-lt"/>
              </a:rPr>
              <a:t> tin project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 smtClean="0">
                <a:latin typeface="+mj-lt"/>
              </a:rPr>
              <a:t>3. </a:t>
            </a:r>
            <a:r>
              <a:rPr lang="en-US" b="1" dirty="0" err="1" smtClean="0">
                <a:latin typeface="+mj-lt"/>
              </a:rPr>
              <a:t>Xóa</a:t>
            </a:r>
            <a:r>
              <a:rPr lang="en-US" b="1" dirty="0" smtClean="0">
                <a:latin typeface="+mj-lt"/>
              </a:rPr>
              <a:t> project</a:t>
            </a:r>
            <a:endParaRPr sz="1395" dirty="0"/>
          </a:p>
        </p:txBody>
      </p:sp>
    </p:spTree>
    <p:extLst>
      <p:ext uri="{BB962C8B-B14F-4D97-AF65-F5344CB8AC3E}">
        <p14:creationId xmlns:p14="http://schemas.microsoft.com/office/powerpoint/2010/main" val="257824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c6d9bd7e4_0_6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85" name="Google Shape;185;g9c6d9bd7e4_0_63"/>
          <p:cNvSpPr txBox="1">
            <a:spLocks noGrp="1"/>
          </p:cNvSpPr>
          <p:nvPr>
            <p:ph type="body" idx="1"/>
          </p:nvPr>
        </p:nvSpPr>
        <p:spPr>
          <a:xfrm>
            <a:off x="581200" y="2237100"/>
            <a:ext cx="5343000" cy="3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3.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Tenant </a:t>
            </a:r>
            <a:r>
              <a:rPr lang="en-US" b="1" dirty="0" smtClean="0">
                <a:latin typeface="+mj-lt"/>
              </a:rPr>
              <a:t>Router</a:t>
            </a:r>
            <a:endParaRPr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interface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tenant network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router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vừa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router “pro-ten”,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chuyển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qua tab Interfaces,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Add Interface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9c6d9bd7e4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200" y="2237106"/>
            <a:ext cx="57340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c6d9bd7e4_0_10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92" name="Google Shape;192;g9c6d9bd7e4_0_100"/>
          <p:cNvSpPr txBox="1">
            <a:spLocks noGrp="1"/>
          </p:cNvSpPr>
          <p:nvPr>
            <p:ph type="body" idx="1"/>
          </p:nvPr>
        </p:nvSpPr>
        <p:spPr>
          <a:xfrm>
            <a:off x="581199" y="2274850"/>
            <a:ext cx="5569343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4.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Floating IP </a:t>
            </a:r>
            <a:r>
              <a:rPr lang="en-US" b="1" dirty="0" err="1">
                <a:latin typeface="+mj-lt"/>
              </a:rPr>
              <a:t>để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truy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cập</a:t>
            </a:r>
            <a:r>
              <a:rPr lang="en-US" b="1" dirty="0">
                <a:latin typeface="+mj-lt"/>
              </a:rPr>
              <a:t> VM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mạng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ngoài</a:t>
            </a: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gán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floating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ip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truy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cập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Instances &gt; Associate Floating IP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9c6d9bd7e4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775" y="1830075"/>
            <a:ext cx="1739575" cy="49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c6d9bd7e4_0_10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199" name="Google Shape;199;g9c6d9bd7e4_0_108"/>
          <p:cNvSpPr txBox="1">
            <a:spLocks noGrp="1"/>
          </p:cNvSpPr>
          <p:nvPr>
            <p:ph type="body" idx="1"/>
          </p:nvPr>
        </p:nvSpPr>
        <p:spPr>
          <a:xfrm>
            <a:off x="581199" y="2309275"/>
            <a:ext cx="5521217" cy="3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4.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Floating IP </a:t>
            </a:r>
            <a:r>
              <a:rPr lang="en-US" b="1" dirty="0" err="1">
                <a:latin typeface="+mj-lt"/>
              </a:rPr>
              <a:t>để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truy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cập</a:t>
            </a:r>
            <a:r>
              <a:rPr lang="en-US" b="1" dirty="0">
                <a:latin typeface="+mj-lt"/>
              </a:rPr>
              <a:t> VM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mạng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ngoài</a:t>
            </a: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biểu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tượng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dấu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"+"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floating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ip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9c6d9bd7e4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033" y="2450969"/>
            <a:ext cx="57340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c6d9bd7e4_0_11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 NETWORK MANAGEMENT</a:t>
            </a:r>
            <a:endParaRPr dirty="0"/>
          </a:p>
        </p:txBody>
      </p:sp>
      <p:sp>
        <p:nvSpPr>
          <p:cNvPr id="206" name="Google Shape;206;g9c6d9bd7e4_0_116"/>
          <p:cNvSpPr txBox="1">
            <a:spLocks noGrp="1"/>
          </p:cNvSpPr>
          <p:nvPr>
            <p:ph type="body" idx="1"/>
          </p:nvPr>
        </p:nvSpPr>
        <p:spPr>
          <a:xfrm>
            <a:off x="581200" y="2309275"/>
            <a:ext cx="5343000" cy="3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4.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Floating IP </a:t>
            </a:r>
            <a:r>
              <a:rPr lang="en-US" b="1" dirty="0" err="1">
                <a:latin typeface="+mj-lt"/>
              </a:rPr>
              <a:t>để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truy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cập</a:t>
            </a:r>
            <a:r>
              <a:rPr lang="en-US" b="1" dirty="0">
                <a:latin typeface="+mj-lt"/>
              </a:rPr>
              <a:t> VM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mạng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ngoài</a:t>
            </a: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provider-net,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Allocate IP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9c6d9bd7e4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200" y="2349356"/>
            <a:ext cx="5734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c6d9bd7e4_0_12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213" name="Google Shape;213;g9c6d9bd7e4_0_124"/>
          <p:cNvSpPr txBox="1">
            <a:spLocks noGrp="1"/>
          </p:cNvSpPr>
          <p:nvPr>
            <p:ph type="body" idx="1"/>
          </p:nvPr>
        </p:nvSpPr>
        <p:spPr>
          <a:xfrm>
            <a:off x="581200" y="2309275"/>
            <a:ext cx="5343000" cy="3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4.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Floating IP </a:t>
            </a:r>
            <a:r>
              <a:rPr lang="en-US" b="1" dirty="0" err="1">
                <a:latin typeface="+mj-lt"/>
              </a:rPr>
              <a:t>để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truy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cập</a:t>
            </a:r>
            <a:r>
              <a:rPr lang="en-US" b="1" dirty="0">
                <a:latin typeface="+mj-lt"/>
              </a:rPr>
              <a:t> VM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mạng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ngoài</a:t>
            </a: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Associate</a:t>
            </a:r>
            <a:endParaRPr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9c6d9bd7e4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000" y="2309281"/>
            <a:ext cx="5734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c6d9bd7e4_0_12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213" name="Google Shape;213;g9c6d9bd7e4_0_12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79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Neutron port </a:t>
            </a:r>
            <a:r>
              <a:rPr lang="en-US" b="1" dirty="0" err="1">
                <a:latin typeface="+mj-lt"/>
              </a:rPr>
              <a:t>trong</a:t>
            </a:r>
            <a:r>
              <a:rPr lang="en-US" b="1" dirty="0">
                <a:latin typeface="+mj-lt"/>
              </a:rPr>
              <a:t> case </a:t>
            </a:r>
            <a:r>
              <a:rPr lang="en-US" b="1" dirty="0" err="1">
                <a:latin typeface="+mj-lt"/>
              </a:rPr>
              <a:t>sử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dụng</a:t>
            </a:r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VIP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+mj-lt"/>
              </a:rPr>
              <a:t>Usecases</a:t>
            </a:r>
            <a:r>
              <a:rPr lang="en-US" sz="1600" dirty="0" smtClean="0">
                <a:latin typeface="+mj-lt"/>
              </a:rPr>
              <a:t>: </a:t>
            </a:r>
            <a:r>
              <a:rPr lang="en-US" sz="1600" dirty="0" err="1" smtClean="0">
                <a:latin typeface="+mj-lt"/>
              </a:rPr>
              <a:t>Cấu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hình</a:t>
            </a:r>
            <a:r>
              <a:rPr lang="en-US" sz="1600" dirty="0" smtClean="0">
                <a:latin typeface="+mj-lt"/>
              </a:rPr>
              <a:t> VIP </a:t>
            </a:r>
            <a:r>
              <a:rPr lang="en-US" sz="1600" dirty="0" err="1" smtClean="0">
                <a:latin typeface="+mj-lt"/>
              </a:rPr>
              <a:t>cho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hệ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thống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có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yêu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cầu</a:t>
            </a:r>
            <a:r>
              <a:rPr lang="en-US" sz="1600" dirty="0" smtClean="0">
                <a:latin typeface="+mj-lt"/>
              </a:rPr>
              <a:t> VIP </a:t>
            </a:r>
            <a:r>
              <a:rPr lang="en-US" sz="1600" dirty="0" err="1" smtClean="0">
                <a:latin typeface="+mj-lt"/>
              </a:rPr>
              <a:t>để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đảm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bảo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tính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sẵn</a:t>
            </a:r>
            <a:r>
              <a:rPr lang="en-US" sz="1600" dirty="0" smtClean="0">
                <a:latin typeface="+mj-lt"/>
              </a:rPr>
              <a:t> sang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Case </a:t>
            </a:r>
            <a:r>
              <a:rPr lang="en-US" sz="1600" dirty="0" err="1" smtClean="0">
                <a:latin typeface="+mj-lt"/>
              </a:rPr>
              <a:t>điển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hình</a:t>
            </a:r>
            <a:r>
              <a:rPr lang="en-US" sz="1600" dirty="0" smtClean="0">
                <a:latin typeface="+mj-lt"/>
              </a:rPr>
              <a:t>: </a:t>
            </a:r>
            <a:r>
              <a:rPr lang="en-US" sz="1600" dirty="0" err="1" smtClean="0">
                <a:latin typeface="+mj-lt"/>
              </a:rPr>
              <a:t>Cấu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hình</a:t>
            </a:r>
            <a:r>
              <a:rPr lang="en-US" sz="1600" dirty="0" smtClean="0">
                <a:latin typeface="+mj-lt"/>
              </a:rPr>
              <a:t> VIP </a:t>
            </a:r>
            <a:r>
              <a:rPr lang="en-US" sz="1600" dirty="0" err="1" smtClean="0">
                <a:latin typeface="+mj-lt"/>
              </a:rPr>
              <a:t>cho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mô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hình</a:t>
            </a:r>
            <a:r>
              <a:rPr lang="en-US" sz="1600" dirty="0" smtClean="0">
                <a:latin typeface="+mj-lt"/>
              </a:rPr>
              <a:t> HA/load balancing </a:t>
            </a:r>
            <a:r>
              <a:rPr lang="en-US" sz="1600" dirty="0" err="1" smtClean="0">
                <a:latin typeface="+mj-lt"/>
              </a:rPr>
              <a:t>sử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dụng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keepalived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và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haproxy</a:t>
            </a:r>
            <a:r>
              <a:rPr lang="en-US" sz="1600" dirty="0" smtClean="0">
                <a:latin typeface="+mj-lt"/>
              </a:rPr>
              <a:t>. 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+mj-lt"/>
              </a:rPr>
              <a:t>Bài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toán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mẫu</a:t>
            </a:r>
            <a:r>
              <a:rPr lang="en-US" sz="1600" dirty="0" smtClean="0">
                <a:latin typeface="+mj-lt"/>
              </a:rPr>
              <a:t>: </a:t>
            </a:r>
            <a:r>
              <a:rPr lang="en-US" sz="1600" dirty="0" err="1" smtClean="0">
                <a:latin typeface="+mj-lt"/>
              </a:rPr>
              <a:t>Cấu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hình</a:t>
            </a:r>
            <a:r>
              <a:rPr lang="en-US" sz="1600" dirty="0" smtClean="0">
                <a:latin typeface="+mj-lt"/>
              </a:rPr>
              <a:t> VIP 172.16.7.203 </a:t>
            </a:r>
            <a:r>
              <a:rPr lang="en-US" sz="1600" dirty="0" err="1" smtClean="0">
                <a:latin typeface="+mj-lt"/>
              </a:rPr>
              <a:t>cho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đảm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bảo</a:t>
            </a:r>
            <a:r>
              <a:rPr lang="en-US" sz="1600" dirty="0" smtClean="0">
                <a:latin typeface="+mj-lt"/>
              </a:rPr>
              <a:t> HA </a:t>
            </a:r>
            <a:r>
              <a:rPr lang="en-US" sz="1600" dirty="0" err="1" smtClean="0">
                <a:latin typeface="+mj-lt"/>
              </a:rPr>
              <a:t>cho</a:t>
            </a:r>
            <a:r>
              <a:rPr lang="en-US" sz="1600" dirty="0" smtClean="0">
                <a:latin typeface="+mj-lt"/>
              </a:rPr>
              <a:t> 2 node </a:t>
            </a:r>
            <a:r>
              <a:rPr lang="en-US" sz="1600" dirty="0" err="1" smtClean="0">
                <a:latin typeface="+mj-lt"/>
              </a:rPr>
              <a:t>Haproxy</a:t>
            </a:r>
            <a:r>
              <a:rPr lang="en-US" sz="1600" dirty="0" smtClean="0">
                <a:latin typeface="+mj-lt"/>
              </a:rPr>
              <a:t> 172.16.7.201 </a:t>
            </a:r>
            <a:r>
              <a:rPr lang="en-US" sz="1600" dirty="0" err="1" smtClean="0">
                <a:latin typeface="+mj-lt"/>
              </a:rPr>
              <a:t>và</a:t>
            </a:r>
            <a:r>
              <a:rPr lang="en-US" sz="1600" dirty="0" smtClean="0">
                <a:latin typeface="+mj-lt"/>
              </a:rPr>
              <a:t> 172.16.7.202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+mj-lt"/>
              </a:rPr>
              <a:t>Các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bước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thực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hiện</a:t>
            </a:r>
            <a:r>
              <a:rPr lang="en-US" sz="1600" dirty="0" smtClean="0">
                <a:latin typeface="+mj-lt"/>
              </a:rPr>
              <a:t>: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i="1" u="sng" dirty="0" err="1" smtClean="0">
                <a:latin typeface="+mj-lt"/>
              </a:rPr>
              <a:t>Bước</a:t>
            </a:r>
            <a:r>
              <a:rPr lang="en-US" sz="1600" b="1" i="1" u="sng" dirty="0" smtClean="0">
                <a:latin typeface="+mj-lt"/>
              </a:rPr>
              <a:t> 1</a:t>
            </a:r>
            <a:r>
              <a:rPr lang="en-US" sz="1600" dirty="0" smtClean="0">
                <a:latin typeface="+mj-lt"/>
              </a:rPr>
              <a:t>: </a:t>
            </a:r>
            <a:r>
              <a:rPr lang="en-US" sz="1600" dirty="0" err="1" smtClean="0">
                <a:latin typeface="+mj-lt"/>
              </a:rPr>
              <a:t>Tạo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sẵn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các</a:t>
            </a:r>
            <a:r>
              <a:rPr lang="en-US" sz="1600" dirty="0" smtClean="0">
                <a:latin typeface="+mj-lt"/>
              </a:rPr>
              <a:t> port </a:t>
            </a:r>
            <a:r>
              <a:rPr lang="en-US" sz="1600" dirty="0" err="1" smtClean="0">
                <a:latin typeface="+mj-lt"/>
              </a:rPr>
              <a:t>với</a:t>
            </a:r>
            <a:r>
              <a:rPr lang="en-US" sz="1600" dirty="0" smtClean="0">
                <a:latin typeface="+mj-lt"/>
              </a:rPr>
              <a:t> fixed IP </a:t>
            </a:r>
            <a:r>
              <a:rPr lang="en-US" sz="1600" dirty="0" err="1" smtClean="0">
                <a:latin typeface="+mj-lt"/>
              </a:rPr>
              <a:t>là</a:t>
            </a:r>
            <a:r>
              <a:rPr lang="en-US" sz="1600" dirty="0" smtClean="0">
                <a:latin typeface="+mj-lt"/>
              </a:rPr>
              <a:t> 172.16.7.201, 172.16.7.202, 172.16.7.203. </a:t>
            </a:r>
            <a:r>
              <a:rPr lang="en-US" sz="1600" dirty="0" err="1" smtClean="0">
                <a:latin typeface="+mj-lt"/>
              </a:rPr>
              <a:t>Cấu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hình</a:t>
            </a:r>
            <a:r>
              <a:rPr lang="en-US" sz="1600" dirty="0" smtClean="0">
                <a:latin typeface="+mj-lt"/>
              </a:rPr>
              <a:t> address pair </a:t>
            </a:r>
            <a:r>
              <a:rPr lang="en-US" sz="1600" dirty="0" err="1" smtClean="0">
                <a:latin typeface="+mj-lt"/>
              </a:rPr>
              <a:t>trên</a:t>
            </a:r>
            <a:r>
              <a:rPr lang="en-US" sz="1600" dirty="0" smtClean="0">
                <a:latin typeface="+mj-lt"/>
              </a:rPr>
              <a:t> 2 port 172.16.7.201 </a:t>
            </a:r>
            <a:r>
              <a:rPr lang="en-US" sz="1600" dirty="0" err="1" smtClean="0">
                <a:latin typeface="+mj-lt"/>
              </a:rPr>
              <a:t>và</a:t>
            </a:r>
            <a:r>
              <a:rPr lang="en-US" sz="1600" dirty="0" smtClean="0">
                <a:latin typeface="+mj-lt"/>
              </a:rPr>
              <a:t> 172.16.7.202, </a:t>
            </a:r>
            <a:r>
              <a:rPr lang="en-US" sz="1600" dirty="0" err="1" smtClean="0">
                <a:latin typeface="+mj-lt"/>
              </a:rPr>
              <a:t>cho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phép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lưu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lượng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truy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cập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được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vào</a:t>
            </a:r>
            <a:r>
              <a:rPr lang="en-US" sz="1600" dirty="0" smtClean="0">
                <a:latin typeface="+mj-lt"/>
              </a:rPr>
              <a:t> VIP </a:t>
            </a:r>
            <a:r>
              <a:rPr lang="en-US" sz="1600" dirty="0" err="1" smtClean="0">
                <a:latin typeface="+mj-lt"/>
              </a:rPr>
              <a:t>lắng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nghe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trên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các</a:t>
            </a:r>
            <a:r>
              <a:rPr lang="en-US" sz="1600" dirty="0" smtClean="0">
                <a:latin typeface="+mj-lt"/>
              </a:rPr>
              <a:t> port </a:t>
            </a:r>
            <a:r>
              <a:rPr lang="en-US" sz="1600" dirty="0" err="1" smtClean="0">
                <a:latin typeface="+mj-lt"/>
              </a:rPr>
              <a:t>này</a:t>
            </a:r>
            <a:r>
              <a:rPr lang="en-US" sz="1600" dirty="0" smtClean="0">
                <a:latin typeface="+mj-lt"/>
              </a:rPr>
              <a:t>, </a:t>
            </a:r>
            <a:r>
              <a:rPr lang="en-US" sz="1600" dirty="0" err="1" smtClean="0">
                <a:latin typeface="+mj-lt"/>
              </a:rPr>
              <a:t>tránh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hiện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tượng</a:t>
            </a:r>
            <a:r>
              <a:rPr lang="en-US" sz="1600" dirty="0" smtClean="0">
                <a:latin typeface="+mj-lt"/>
              </a:rPr>
              <a:t> VIP </a:t>
            </a:r>
            <a:r>
              <a:rPr lang="en-US" sz="1600" dirty="0" err="1" smtClean="0">
                <a:latin typeface="+mj-lt"/>
              </a:rPr>
              <a:t>bị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chặn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truy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cập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vì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cơ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chế</a:t>
            </a:r>
            <a:r>
              <a:rPr lang="en-US" sz="1600" dirty="0" smtClean="0">
                <a:latin typeface="+mj-lt"/>
              </a:rPr>
              <a:t> IP spoofing.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i="1" u="sng" dirty="0" err="1" smtClean="0">
                <a:latin typeface="+mj-lt"/>
              </a:rPr>
              <a:t>Bước</a:t>
            </a:r>
            <a:r>
              <a:rPr lang="en-US" sz="1600" b="1" i="1" u="sng" dirty="0" smtClean="0">
                <a:latin typeface="+mj-lt"/>
              </a:rPr>
              <a:t> 2: </a:t>
            </a:r>
            <a:r>
              <a:rPr lang="en-US" sz="1600" dirty="0" err="1" smtClean="0">
                <a:latin typeface="+mj-lt"/>
              </a:rPr>
              <a:t>Tạo</a:t>
            </a:r>
            <a:r>
              <a:rPr lang="en-US" sz="1600" dirty="0" smtClean="0">
                <a:latin typeface="+mj-lt"/>
              </a:rPr>
              <a:t> 2 VMs </a:t>
            </a:r>
            <a:r>
              <a:rPr lang="en-US" sz="1600" dirty="0" err="1" smtClean="0">
                <a:latin typeface="+mj-lt"/>
              </a:rPr>
              <a:t>Haproxy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lần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lượt</a:t>
            </a:r>
            <a:r>
              <a:rPr lang="en-US" sz="1600" dirty="0" smtClean="0">
                <a:latin typeface="+mj-lt"/>
              </a:rPr>
              <a:t> attach </a:t>
            </a:r>
            <a:r>
              <a:rPr lang="en-US" sz="1600" dirty="0" err="1" smtClean="0">
                <a:latin typeface="+mj-lt"/>
              </a:rPr>
              <a:t>các</a:t>
            </a:r>
            <a:r>
              <a:rPr lang="en-US" sz="1600" dirty="0" smtClean="0">
                <a:latin typeface="+mj-lt"/>
              </a:rPr>
              <a:t> port 172.16.7.204 </a:t>
            </a:r>
            <a:r>
              <a:rPr lang="en-US" sz="1600" dirty="0" err="1" smtClean="0">
                <a:latin typeface="+mj-lt"/>
              </a:rPr>
              <a:t>và</a:t>
            </a:r>
            <a:r>
              <a:rPr lang="en-US" sz="1600" dirty="0" smtClean="0">
                <a:latin typeface="+mj-lt"/>
              </a:rPr>
              <a:t> 172.16.7.205, </a:t>
            </a:r>
            <a:r>
              <a:rPr lang="en-US" sz="1600" dirty="0" err="1" smtClean="0">
                <a:latin typeface="+mj-lt"/>
              </a:rPr>
              <a:t>gán</a:t>
            </a:r>
            <a:r>
              <a:rPr lang="en-US" sz="1600" dirty="0" smtClean="0">
                <a:latin typeface="+mj-lt"/>
              </a:rPr>
              <a:t> security group </a:t>
            </a:r>
            <a:r>
              <a:rPr lang="en-US" sz="1600" dirty="0" err="1" smtClean="0">
                <a:latin typeface="+mj-lt"/>
              </a:rPr>
              <a:t>có</a:t>
            </a:r>
            <a:r>
              <a:rPr lang="en-US" sz="1600" dirty="0" smtClean="0">
                <a:latin typeface="+mj-lt"/>
              </a:rPr>
              <a:t> allow </a:t>
            </a:r>
            <a:r>
              <a:rPr lang="en-US" sz="1600" dirty="0" err="1" smtClean="0">
                <a:latin typeface="+mj-lt"/>
              </a:rPr>
              <a:t>giao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thức</a:t>
            </a:r>
            <a:r>
              <a:rPr lang="en-US" sz="1600" dirty="0" smtClean="0">
                <a:latin typeface="+mj-lt"/>
              </a:rPr>
              <a:t> VRRP (protocol number </a:t>
            </a:r>
            <a:r>
              <a:rPr lang="en-US" sz="1600" dirty="0" err="1" smtClean="0">
                <a:latin typeface="+mj-lt"/>
              </a:rPr>
              <a:t>là</a:t>
            </a:r>
            <a:r>
              <a:rPr lang="en-US" sz="1600" dirty="0" smtClean="0">
                <a:latin typeface="+mj-lt"/>
              </a:rPr>
              <a:t> 112) </a:t>
            </a:r>
            <a:r>
              <a:rPr lang="en-US" sz="1600" dirty="0" err="1" smtClean="0">
                <a:latin typeface="+mj-lt"/>
              </a:rPr>
              <a:t>trên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dải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mạng</a:t>
            </a:r>
            <a:r>
              <a:rPr lang="en-US" sz="1600" dirty="0" smtClean="0">
                <a:latin typeface="+mj-lt"/>
              </a:rPr>
              <a:t> 172.16.7.0/24. </a:t>
            </a:r>
            <a:r>
              <a:rPr lang="vi-VN" sz="1600" dirty="0" smtClean="0">
                <a:latin typeface="+mj-lt"/>
              </a:rPr>
              <a:t>. </a:t>
            </a:r>
            <a:r>
              <a:rPr lang="vi-VN" sz="1600" dirty="0" smtClean="0">
                <a:latin typeface="+mn-lt"/>
              </a:rPr>
              <a:t>Lưu ý rằng VIP port 172.16.7.203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j-lt"/>
              </a:rPr>
              <a:t>tạo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ra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chỉ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để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nhằm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mục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đích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không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cho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phép</a:t>
            </a:r>
            <a:r>
              <a:rPr lang="en-US" sz="1600" dirty="0" smtClean="0">
                <a:latin typeface="+mj-lt"/>
              </a:rPr>
              <a:t> VMs </a:t>
            </a:r>
            <a:r>
              <a:rPr lang="en-US" sz="1600" dirty="0" err="1" smtClean="0">
                <a:latin typeface="+mj-lt"/>
              </a:rPr>
              <a:t>khác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trên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OpenStack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sử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dụng</a:t>
            </a:r>
            <a:r>
              <a:rPr lang="en-US" sz="1600" dirty="0" smtClean="0">
                <a:latin typeface="+mj-lt"/>
              </a:rPr>
              <a:t> IP </a:t>
            </a:r>
            <a:r>
              <a:rPr lang="en-US" sz="1600" dirty="0" err="1" smtClean="0">
                <a:latin typeface="+mj-lt"/>
              </a:rPr>
              <a:t>này</a:t>
            </a:r>
            <a:r>
              <a:rPr lang="en-US" sz="1600" dirty="0" smtClean="0">
                <a:latin typeface="+mj-lt"/>
              </a:rPr>
              <a:t>.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i="1" u="sng" dirty="0" err="1" smtClean="0">
                <a:latin typeface="+mj-lt"/>
              </a:rPr>
              <a:t>Bước</a:t>
            </a:r>
            <a:r>
              <a:rPr lang="en-US" sz="1600" b="1" i="1" u="sng" dirty="0" smtClean="0">
                <a:latin typeface="+mj-lt"/>
              </a:rPr>
              <a:t> 3: </a:t>
            </a:r>
            <a:r>
              <a:rPr lang="en-US" sz="1600" dirty="0" err="1" smtClean="0">
                <a:latin typeface="+mj-lt"/>
              </a:rPr>
              <a:t>Cài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đặt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haproxy</a:t>
            </a:r>
            <a:r>
              <a:rPr lang="en-US" sz="1600" dirty="0" smtClean="0">
                <a:latin typeface="+mj-lt"/>
              </a:rPr>
              <a:t>, </a:t>
            </a:r>
            <a:r>
              <a:rPr lang="en-US" sz="1600" dirty="0" err="1" smtClean="0">
                <a:latin typeface="+mj-lt"/>
              </a:rPr>
              <a:t>keepalived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và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cấu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hình</a:t>
            </a:r>
            <a:r>
              <a:rPr lang="en-US" sz="1600" dirty="0" smtClean="0">
                <a:latin typeface="+mj-lt"/>
              </a:rPr>
              <a:t> VIP </a:t>
            </a:r>
            <a:r>
              <a:rPr lang="en-US" sz="1600" dirty="0" err="1" smtClean="0">
                <a:latin typeface="+mj-lt"/>
              </a:rPr>
              <a:t>trên</a:t>
            </a:r>
            <a:r>
              <a:rPr lang="en-US" sz="1600" dirty="0" smtClean="0">
                <a:latin typeface="+mj-lt"/>
              </a:rPr>
              <a:t> 2 nodes </a:t>
            </a:r>
            <a:r>
              <a:rPr lang="en-US" sz="1600" dirty="0" err="1" smtClean="0">
                <a:latin typeface="+mj-lt"/>
              </a:rPr>
              <a:t>Haproxy</a:t>
            </a:r>
            <a:r>
              <a:rPr lang="en-US" sz="1600" dirty="0" smtClean="0">
                <a:latin typeface="+mj-lt"/>
              </a:rPr>
              <a:t>. Check </a:t>
            </a:r>
            <a:r>
              <a:rPr lang="en-US" sz="1600" dirty="0" err="1" smtClean="0">
                <a:latin typeface="+mj-lt"/>
              </a:rPr>
              <a:t>đảm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bảo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truy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cập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được</a:t>
            </a:r>
            <a:r>
              <a:rPr lang="en-US" sz="1600" dirty="0" smtClean="0">
                <a:latin typeface="+mj-lt"/>
              </a:rPr>
              <a:t> VIP </a:t>
            </a:r>
            <a:r>
              <a:rPr lang="en-US" sz="1600" dirty="0" err="1" smtClean="0">
                <a:latin typeface="+mj-lt"/>
              </a:rPr>
              <a:t>từ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bên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ngoài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7133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c6d9bd7e4_0_12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213" name="Google Shape;213;g9c6d9bd7e4_0_12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79000" cy="50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Neutron port </a:t>
            </a:r>
            <a:r>
              <a:rPr lang="en-US" b="1" dirty="0" err="1">
                <a:latin typeface="+mj-lt"/>
              </a:rPr>
              <a:t>trong</a:t>
            </a:r>
            <a:r>
              <a:rPr lang="en-US" b="1" dirty="0">
                <a:latin typeface="+mj-lt"/>
              </a:rPr>
              <a:t> case </a:t>
            </a:r>
            <a:r>
              <a:rPr lang="en-US" b="1" dirty="0" err="1">
                <a:latin typeface="+mj-lt"/>
              </a:rPr>
              <a:t>sử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dụng</a:t>
            </a:r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VIP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i="1" u="sng" dirty="0" err="1" smtClean="0">
                <a:latin typeface="+mj-lt"/>
              </a:rPr>
              <a:t>Bước</a:t>
            </a:r>
            <a:r>
              <a:rPr lang="en-US" b="1" i="1" u="sng" dirty="0" smtClean="0">
                <a:latin typeface="+mj-lt"/>
              </a:rPr>
              <a:t> 1: </a:t>
            </a:r>
            <a:r>
              <a:rPr lang="en-US" dirty="0" err="1" smtClean="0">
                <a:latin typeface="+mj-lt"/>
              </a:rPr>
              <a:t>Tạo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sẵn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port </a:t>
            </a:r>
            <a:r>
              <a:rPr lang="en-US" dirty="0" err="1" smtClean="0">
                <a:latin typeface="+mj-lt"/>
              </a:rPr>
              <a:t>với</a:t>
            </a:r>
            <a:r>
              <a:rPr lang="en-US" dirty="0" smtClean="0">
                <a:latin typeface="+mj-lt"/>
              </a:rPr>
              <a:t> fixed IP </a:t>
            </a:r>
            <a:r>
              <a:rPr lang="en-US" dirty="0" err="1" smtClean="0">
                <a:latin typeface="+mj-lt"/>
              </a:rPr>
              <a:t>là</a:t>
            </a:r>
            <a:r>
              <a:rPr lang="en-US" dirty="0" smtClean="0">
                <a:latin typeface="+mj-lt"/>
              </a:rPr>
              <a:t> 172.16.7.201, 172.16.7.202, 172.16.7.203 &amp; </a:t>
            </a:r>
            <a:r>
              <a:rPr lang="en-US" dirty="0" err="1" smtClean="0">
                <a:latin typeface="+mj-lt"/>
              </a:rPr>
              <a:t>cấu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hình</a:t>
            </a:r>
            <a:r>
              <a:rPr lang="en-US" dirty="0" smtClean="0">
                <a:latin typeface="+mj-lt"/>
              </a:rPr>
              <a:t> address pair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62" y="2791947"/>
            <a:ext cx="7893359" cy="35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96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c6d9bd7e4_0_12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213" name="Google Shape;213;g9c6d9bd7e4_0_12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79000" cy="50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Neutron port </a:t>
            </a:r>
            <a:r>
              <a:rPr lang="en-US" b="1" dirty="0" err="1">
                <a:latin typeface="+mj-lt"/>
              </a:rPr>
              <a:t>trong</a:t>
            </a:r>
            <a:r>
              <a:rPr lang="en-US" b="1" dirty="0">
                <a:latin typeface="+mj-lt"/>
              </a:rPr>
              <a:t> case </a:t>
            </a:r>
            <a:r>
              <a:rPr lang="en-US" b="1" dirty="0" err="1">
                <a:latin typeface="+mj-lt"/>
              </a:rPr>
              <a:t>sử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dụng</a:t>
            </a:r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VIP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i="1" u="sng" dirty="0" err="1" smtClean="0">
                <a:latin typeface="+mj-lt"/>
              </a:rPr>
              <a:t>Bước</a:t>
            </a:r>
            <a:r>
              <a:rPr lang="en-US" b="1" i="1" u="sng" dirty="0" smtClean="0">
                <a:latin typeface="+mj-lt"/>
              </a:rPr>
              <a:t> 1: </a:t>
            </a:r>
            <a:r>
              <a:rPr lang="en-US" dirty="0" err="1" smtClean="0">
                <a:latin typeface="+mj-lt"/>
              </a:rPr>
              <a:t>Tạo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sẵn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port </a:t>
            </a:r>
            <a:r>
              <a:rPr lang="en-US" dirty="0" err="1" smtClean="0">
                <a:latin typeface="+mj-lt"/>
              </a:rPr>
              <a:t>với</a:t>
            </a:r>
            <a:r>
              <a:rPr lang="en-US" dirty="0" smtClean="0">
                <a:latin typeface="+mj-lt"/>
              </a:rPr>
              <a:t> fixed IP </a:t>
            </a:r>
            <a:r>
              <a:rPr lang="en-US" dirty="0" err="1" smtClean="0">
                <a:latin typeface="+mj-lt"/>
              </a:rPr>
              <a:t>là</a:t>
            </a:r>
            <a:r>
              <a:rPr lang="en-US" dirty="0" smtClean="0">
                <a:latin typeface="+mj-lt"/>
              </a:rPr>
              <a:t> 172.16.7.201, 172.16.7.202, 172.16.7.203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cấu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hình</a:t>
            </a:r>
            <a:r>
              <a:rPr lang="en-US" dirty="0" smtClean="0">
                <a:latin typeface="+mj-lt"/>
              </a:rPr>
              <a:t> address pair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81779"/>
            <a:ext cx="5715000" cy="2370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7" y="3081779"/>
            <a:ext cx="6051863" cy="25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74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c6d9bd7e4_0_12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213" name="Google Shape;213;g9c6d9bd7e4_0_12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79000" cy="50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Neutron port </a:t>
            </a:r>
            <a:r>
              <a:rPr lang="en-US" b="1" dirty="0" err="1">
                <a:latin typeface="+mj-lt"/>
              </a:rPr>
              <a:t>trong</a:t>
            </a:r>
            <a:r>
              <a:rPr lang="en-US" b="1" dirty="0">
                <a:latin typeface="+mj-lt"/>
              </a:rPr>
              <a:t> case </a:t>
            </a:r>
            <a:r>
              <a:rPr lang="en-US" b="1" dirty="0" err="1">
                <a:latin typeface="+mj-lt"/>
              </a:rPr>
              <a:t>sử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dụng</a:t>
            </a:r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VIP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i="1" u="sng" dirty="0" err="1" smtClean="0">
                <a:latin typeface="+mj-lt"/>
              </a:rPr>
              <a:t>Bước</a:t>
            </a:r>
            <a:r>
              <a:rPr lang="en-US" b="1" i="1" u="sng" dirty="0" smtClean="0">
                <a:latin typeface="+mj-lt"/>
              </a:rPr>
              <a:t> 2: </a:t>
            </a:r>
            <a:r>
              <a:rPr lang="en-US" dirty="0" err="1" smtClean="0">
                <a:latin typeface="+mj-lt"/>
              </a:rPr>
              <a:t>Tạo</a:t>
            </a:r>
            <a:r>
              <a:rPr lang="en-US" dirty="0" smtClean="0">
                <a:latin typeface="+mj-lt"/>
              </a:rPr>
              <a:t> 2 VMs </a:t>
            </a:r>
            <a:r>
              <a:rPr lang="en-US" dirty="0" err="1" smtClean="0">
                <a:latin typeface="+mj-lt"/>
              </a:rPr>
              <a:t>Haproxy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lần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lượt</a:t>
            </a:r>
            <a:r>
              <a:rPr lang="en-US" dirty="0" smtClean="0">
                <a:latin typeface="+mj-lt"/>
              </a:rPr>
              <a:t> attach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port 172.16.7.204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172.16.7.205, </a:t>
            </a:r>
            <a:r>
              <a:rPr lang="en-US" dirty="0" err="1" smtClean="0">
                <a:latin typeface="+mj-lt"/>
              </a:rPr>
              <a:t>gán</a:t>
            </a:r>
            <a:r>
              <a:rPr lang="en-US" dirty="0" smtClean="0">
                <a:latin typeface="+mj-lt"/>
              </a:rPr>
              <a:t> security group </a:t>
            </a:r>
            <a:r>
              <a:rPr lang="en-US" dirty="0" err="1" smtClean="0">
                <a:latin typeface="+mj-lt"/>
              </a:rPr>
              <a:t>có</a:t>
            </a:r>
            <a:r>
              <a:rPr lang="en-US" dirty="0" smtClean="0">
                <a:latin typeface="+mj-lt"/>
              </a:rPr>
              <a:t> allow </a:t>
            </a:r>
            <a:r>
              <a:rPr lang="en-US" dirty="0" err="1" smtClean="0">
                <a:latin typeface="+mj-lt"/>
              </a:rPr>
              <a:t>giao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thức</a:t>
            </a:r>
            <a:r>
              <a:rPr lang="en-US" dirty="0" smtClean="0">
                <a:latin typeface="+mj-lt"/>
              </a:rPr>
              <a:t> VRRP (protocol number </a:t>
            </a:r>
            <a:r>
              <a:rPr lang="en-US" dirty="0" err="1" smtClean="0">
                <a:latin typeface="+mj-lt"/>
              </a:rPr>
              <a:t>là</a:t>
            </a:r>
            <a:r>
              <a:rPr lang="en-US" dirty="0" smtClean="0">
                <a:latin typeface="+mj-lt"/>
              </a:rPr>
              <a:t> 112) </a:t>
            </a:r>
            <a:r>
              <a:rPr lang="en-US" dirty="0" err="1" smtClean="0">
                <a:latin typeface="+mj-lt"/>
              </a:rPr>
              <a:t>trên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dải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mạng</a:t>
            </a:r>
            <a:r>
              <a:rPr lang="en-US" dirty="0" smtClean="0">
                <a:latin typeface="+mj-lt"/>
              </a:rPr>
              <a:t> 172.16.7.0/24. </a:t>
            </a:r>
            <a:r>
              <a:rPr lang="vi-VN" dirty="0" smtClean="0">
                <a:latin typeface="+mj-lt"/>
              </a:rPr>
              <a:t>. </a:t>
            </a:r>
            <a:r>
              <a:rPr lang="vi-VN" dirty="0" smtClean="0">
                <a:latin typeface="+mn-lt"/>
              </a:rPr>
              <a:t>Lưu ý rằng VIP port 172.16.7.203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j-lt"/>
              </a:rPr>
              <a:t>tạo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ra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chỉ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để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nhằm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mục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đích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không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phép</a:t>
            </a:r>
            <a:r>
              <a:rPr lang="en-US" dirty="0" smtClean="0">
                <a:latin typeface="+mj-lt"/>
              </a:rPr>
              <a:t> VMs </a:t>
            </a:r>
            <a:r>
              <a:rPr lang="en-US" dirty="0" err="1" smtClean="0">
                <a:latin typeface="+mj-lt"/>
              </a:rPr>
              <a:t>khác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trên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OpenStack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sử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dụng</a:t>
            </a:r>
            <a:r>
              <a:rPr lang="en-US" dirty="0" smtClean="0">
                <a:latin typeface="+mj-lt"/>
              </a:rPr>
              <a:t> IP </a:t>
            </a:r>
            <a:r>
              <a:rPr lang="en-US" dirty="0" err="1" smtClean="0">
                <a:latin typeface="+mj-lt"/>
              </a:rPr>
              <a:t>này</a:t>
            </a:r>
            <a:r>
              <a:rPr lang="en-US" dirty="0" smtClean="0">
                <a:latin typeface="+mj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82" y="3537145"/>
            <a:ext cx="7943918" cy="30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5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c6d9bd7e4_0_12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dirty="0"/>
          </a:p>
        </p:txBody>
      </p:sp>
      <p:sp>
        <p:nvSpPr>
          <p:cNvPr id="213" name="Google Shape;213;g9c6d9bd7e4_0_12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79000" cy="50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Neutron port </a:t>
            </a:r>
            <a:r>
              <a:rPr lang="en-US" b="1" dirty="0" err="1">
                <a:latin typeface="+mj-lt"/>
              </a:rPr>
              <a:t>trong</a:t>
            </a:r>
            <a:r>
              <a:rPr lang="en-US" b="1" dirty="0">
                <a:latin typeface="+mj-lt"/>
              </a:rPr>
              <a:t> case </a:t>
            </a:r>
            <a:r>
              <a:rPr lang="en-US" b="1" dirty="0" err="1">
                <a:latin typeface="+mj-lt"/>
              </a:rPr>
              <a:t>sử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dụng</a:t>
            </a:r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VIP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i="1" u="sng" dirty="0" err="1" smtClean="0">
                <a:latin typeface="+mj-lt"/>
              </a:rPr>
              <a:t>Bước</a:t>
            </a:r>
            <a:r>
              <a:rPr lang="en-US" b="1" i="1" u="sng" dirty="0" smtClean="0">
                <a:latin typeface="+mj-lt"/>
              </a:rPr>
              <a:t> 3: </a:t>
            </a:r>
            <a:r>
              <a:rPr lang="en-US" dirty="0" err="1" smtClean="0">
                <a:latin typeface="+mj-lt"/>
              </a:rPr>
              <a:t>Cài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đặt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haproxy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keepalived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cấu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hình</a:t>
            </a:r>
            <a:r>
              <a:rPr lang="en-US" dirty="0" smtClean="0">
                <a:latin typeface="+mj-lt"/>
              </a:rPr>
              <a:t> VIP </a:t>
            </a:r>
            <a:r>
              <a:rPr lang="en-US" dirty="0" err="1" smtClean="0">
                <a:latin typeface="+mj-lt"/>
              </a:rPr>
              <a:t>trên</a:t>
            </a:r>
            <a:r>
              <a:rPr lang="en-US" dirty="0" smtClean="0">
                <a:latin typeface="+mj-lt"/>
              </a:rPr>
              <a:t> 2 nodes </a:t>
            </a:r>
            <a:r>
              <a:rPr lang="en-US" dirty="0" err="1" smtClean="0">
                <a:latin typeface="+mj-lt"/>
              </a:rPr>
              <a:t>Haproxy</a:t>
            </a:r>
            <a:r>
              <a:rPr lang="en-US" dirty="0" smtClean="0">
                <a:latin typeface="+mj-lt"/>
              </a:rPr>
              <a:t>. Check </a:t>
            </a:r>
            <a:r>
              <a:rPr lang="en-US" dirty="0" err="1" smtClean="0">
                <a:latin typeface="+mj-lt"/>
              </a:rPr>
              <a:t>đảm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truy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cập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VIP </a:t>
            </a:r>
            <a:r>
              <a:rPr lang="en-US" dirty="0" err="1" smtClean="0">
                <a:latin typeface="+mj-lt"/>
              </a:rPr>
              <a:t>từ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bên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ngoài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223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c6d9bd7e4_0_29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PROJECT MANAGEMENT </a:t>
            </a:r>
            <a:endParaRPr dirty="0"/>
          </a:p>
        </p:txBody>
      </p:sp>
      <p:sp>
        <p:nvSpPr>
          <p:cNvPr id="379" name="Google Shape;379;g9c6d9bd7e4_0_290"/>
          <p:cNvSpPr txBox="1">
            <a:spLocks noGrp="1"/>
          </p:cNvSpPr>
          <p:nvPr>
            <p:ph type="body" idx="1"/>
          </p:nvPr>
        </p:nvSpPr>
        <p:spPr>
          <a:xfrm>
            <a:off x="581200" y="1809549"/>
            <a:ext cx="5295000" cy="492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 algn="just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 smtClean="0">
                <a:latin typeface="+mj-lt"/>
              </a:rPr>
              <a:t>1.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project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lập</a:t>
            </a:r>
            <a:r>
              <a:rPr lang="en-US" b="1" dirty="0">
                <a:latin typeface="+mj-lt"/>
              </a:rPr>
              <a:t> quota</a:t>
            </a:r>
            <a:endParaRPr lang="en-US" b="1" dirty="0" smtClean="0">
              <a:latin typeface="+mj-lt"/>
            </a:endParaRPr>
          </a:p>
          <a:p>
            <a:pPr marL="0" lvl="0" indent="0" algn="just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sz="2000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Để</a:t>
            </a:r>
            <a:r>
              <a:rPr lang="en-US" sz="2000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thêm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1 project 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Identity &gt; Projects &gt; Create Project</a:t>
            </a:r>
            <a:endParaRPr sz="2000" dirty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g9c6d9bd7e4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600" y="2127606"/>
            <a:ext cx="5734050" cy="384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9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581192" y="1953928"/>
            <a:ext cx="11029615" cy="46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1.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flavor</a:t>
            </a: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2.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cloud images</a:t>
            </a: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3.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keypair</a:t>
            </a:r>
            <a:endParaRPr lang="en-US" b="1" dirty="0">
              <a:latin typeface="+mj-lt"/>
            </a:endParaRP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4.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Security Group</a:t>
            </a: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VM</a:t>
            </a: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6. </a:t>
            </a:r>
            <a:r>
              <a:rPr lang="en-US" b="1" dirty="0" err="1">
                <a:latin typeface="+mj-lt"/>
              </a:rPr>
              <a:t>Gắn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thêm</a:t>
            </a:r>
            <a:r>
              <a:rPr lang="en-US" b="1" dirty="0">
                <a:latin typeface="+mj-lt"/>
              </a:rPr>
              <a:t> ổ </a:t>
            </a:r>
            <a:r>
              <a:rPr lang="en-US" b="1" dirty="0" err="1">
                <a:latin typeface="+mj-lt"/>
              </a:rPr>
              <a:t>cứng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cho</a:t>
            </a:r>
            <a:r>
              <a:rPr lang="en-US" b="1" dirty="0">
                <a:latin typeface="+mj-lt"/>
              </a:rPr>
              <a:t> VM</a:t>
            </a: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7. </a:t>
            </a:r>
            <a:r>
              <a:rPr lang="en-US" b="1" dirty="0" err="1">
                <a:latin typeface="+mj-lt"/>
              </a:rPr>
              <a:t>Xóa</a:t>
            </a:r>
            <a:r>
              <a:rPr lang="en-US" b="1" dirty="0">
                <a:latin typeface="+mj-lt"/>
              </a:rPr>
              <a:t> VM</a:t>
            </a: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8. Update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VM</a:t>
            </a: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9. Snapshot </a:t>
            </a:r>
            <a:r>
              <a:rPr lang="en-US" b="1" dirty="0" err="1">
                <a:latin typeface="+mj-lt"/>
              </a:rPr>
              <a:t>cho</a:t>
            </a:r>
            <a:r>
              <a:rPr lang="en-US" b="1" dirty="0">
                <a:latin typeface="+mj-lt"/>
              </a:rPr>
              <a:t> VM</a:t>
            </a: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10. Restore 1 VM </a:t>
            </a:r>
            <a:r>
              <a:rPr lang="en-US" b="1" dirty="0" err="1">
                <a:latin typeface="+mj-lt"/>
              </a:rPr>
              <a:t>về</a:t>
            </a:r>
            <a:r>
              <a:rPr lang="en-US" b="1" dirty="0">
                <a:latin typeface="+mj-lt"/>
              </a:rPr>
              <a:t> VM </a:t>
            </a:r>
            <a:r>
              <a:rPr lang="en-US" b="1" dirty="0" err="1">
                <a:latin typeface="+mj-lt"/>
              </a:rPr>
              <a:t>trắng</a:t>
            </a:r>
            <a:endParaRPr lang="en-US" b="1" dirty="0">
              <a:latin typeface="+mj-lt"/>
            </a:endParaRPr>
          </a:p>
          <a:p>
            <a:pPr marL="306000" lvl="0" indent="-224504">
              <a:lnSpc>
                <a:spcPct val="15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11. </a:t>
            </a:r>
            <a:r>
              <a:rPr lang="en-US" b="1" dirty="0" smtClean="0">
                <a:latin typeface="+mj-lt"/>
              </a:rPr>
              <a:t>Live Migrate/Cold Migrate </a:t>
            </a:r>
            <a:r>
              <a:rPr lang="en-US" b="1" dirty="0">
                <a:latin typeface="+mj-lt"/>
              </a:rPr>
              <a:t>VM</a:t>
            </a:r>
            <a:endParaRPr b="1" dirty="0">
              <a:latin typeface="+mj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c6d9bd7e4_0_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26" name="Google Shape;226;g9c6d9bd7e4_0_0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>
              <a:latin typeface="+mj-lt"/>
            </a:endParaRP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</a:rPr>
              <a:t>1.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flavor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None/>
            </a:pPr>
            <a:endParaRPr sz="1395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flavor,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Admin &gt; Compute &gt; Flavors &gt; Create Flavor</a:t>
            </a:r>
            <a:endParaRPr sz="1395" dirty="0">
              <a:latin typeface="+mj-lt"/>
            </a:endParaRPr>
          </a:p>
        </p:txBody>
      </p:sp>
      <p:pic>
        <p:nvPicPr>
          <p:cNvPr id="227" name="Google Shape;227;g9c6d9bd7e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150" y="1896571"/>
            <a:ext cx="4557125" cy="48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c6d9bd7e4_0_1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33" name="Google Shape;233;g9c6d9bd7e4_0_132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</a:rPr>
              <a:t>2.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cloud images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None/>
            </a:pPr>
            <a:endParaRPr sz="1395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Image,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Admin &gt; Compute &gt; Images &gt; Create Image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i="1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Lưu</a:t>
            </a:r>
            <a:r>
              <a:rPr lang="en-US" sz="14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ý: </a:t>
            </a:r>
            <a:r>
              <a:rPr lang="en-US" sz="1400" i="1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4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1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4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cloud image </a:t>
            </a:r>
            <a:r>
              <a:rPr lang="en-US" sz="1400" i="1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4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1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4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1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trang</a:t>
            </a:r>
            <a:r>
              <a:rPr lang="en-US" sz="14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1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chủ</a:t>
            </a:r>
            <a:r>
              <a:rPr lang="en-US" sz="14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1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khuyến</a:t>
            </a:r>
            <a:r>
              <a:rPr lang="en-US" sz="14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1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cáo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400" dirty="0"/>
          </a:p>
        </p:txBody>
      </p:sp>
      <p:pic>
        <p:nvPicPr>
          <p:cNvPr id="234" name="Google Shape;234;g9c6d9bd7e4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600" y="1868256"/>
            <a:ext cx="57340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c6d9bd7e4_0_14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40" name="Google Shape;240;g9c6d9bd7e4_0_140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</a:rPr>
              <a:t>3.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keypair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None/>
            </a:pPr>
            <a:endParaRPr sz="1395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keypair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Compute &gt; Key Pairs &gt; Create Key Pair.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xong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ssh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key,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duyệt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tự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tải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file key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ssh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/>
          </a:p>
        </p:txBody>
      </p:sp>
      <p:pic>
        <p:nvPicPr>
          <p:cNvPr id="241" name="Google Shape;241;g9c6d9bd7e4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600" y="2453131"/>
            <a:ext cx="57340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c6d9bd7e4_0_15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47" name="Google Shape;247;g9c6d9bd7e4_0_150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</a:rPr>
              <a:t>4.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Security Group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None/>
            </a:pPr>
            <a:endParaRPr sz="1395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Security Group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Network &gt; Security Groups &gt; Create Security Group</a:t>
            </a:r>
            <a:endParaRPr sz="1600" dirty="0"/>
          </a:p>
        </p:txBody>
      </p:sp>
      <p:pic>
        <p:nvPicPr>
          <p:cNvPr id="248" name="Google Shape;248;g9c6d9bd7e4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450" y="2297381"/>
            <a:ext cx="57340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c6d9bd7e4_0_15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54" name="Google Shape;254;g9c6d9bd7e4_0_158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>
                <a:latin typeface="+mj-lt"/>
              </a:rPr>
              <a:t>4</a:t>
            </a:r>
            <a:r>
              <a:rPr lang="en-US" b="1" dirty="0" smtClean="0">
                <a:latin typeface="+mj-lt"/>
              </a:rPr>
              <a:t>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Security Group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None/>
            </a:pPr>
            <a:endParaRPr sz="1395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rule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Security Group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Manage Rules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“test”,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Add Rule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rule All ICMP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ping instance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9c6d9bd7e4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175" y="1915431"/>
            <a:ext cx="5734050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c6d9bd7e4_0_16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61" name="Google Shape;261;g9c6d9bd7e4_0_166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</a:rPr>
              <a:t>4.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Security Group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rule SSH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ssh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instance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9c6d9bd7e4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25" y="1972031"/>
            <a:ext cx="573405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c6d9bd7e4_0_17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68" name="Google Shape;268;g9c6d9bd7e4_0_174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</a:rPr>
              <a:t>5.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VM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Instance,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Compute &gt; Instances &gt; Launch Instance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9c6d9bd7e4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600" y="2127606"/>
            <a:ext cx="57340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c6d9bd7e4_0_19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75" name="Google Shape;275;g9c6d9bd7e4_0_194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VM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Source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9c6d9bd7e4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00" y="2226706"/>
            <a:ext cx="57340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c6d9bd7e4_0_20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82" name="Google Shape;282;g9c6d9bd7e4_0_202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VM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Flavor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9c6d9bd7e4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600" y="1868256"/>
            <a:ext cx="4781742" cy="483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c6d9bd7e4_0_3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PROJECT MANAGEMENT </a:t>
            </a:r>
            <a:endParaRPr dirty="0"/>
          </a:p>
        </p:txBody>
      </p:sp>
      <p:sp>
        <p:nvSpPr>
          <p:cNvPr id="400" name="Google Shape;400;g9c6d9bd7e4_0_315"/>
          <p:cNvSpPr txBox="1">
            <a:spLocks noGrp="1"/>
          </p:cNvSpPr>
          <p:nvPr>
            <p:ph type="body" idx="1"/>
          </p:nvPr>
        </p:nvSpPr>
        <p:spPr>
          <a:xfrm>
            <a:off x="581200" y="1790299"/>
            <a:ext cx="11029500" cy="495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</a:rPr>
              <a:t>1.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project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lập</a:t>
            </a:r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quota</a:t>
            </a:r>
            <a:endParaRPr lang="en-US" dirty="0" smtClean="0">
              <a:latin typeface="+mj-lt"/>
            </a:endParaRPr>
          </a:p>
          <a:p>
            <a:pPr marL="306000" lvl="0" indent="-329279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Font typeface="Noto Sans Symbols"/>
              <a:buChar char="❑"/>
            </a:pPr>
            <a:r>
              <a:rPr lang="en-US" dirty="0" err="1" smtClean="0">
                <a:latin typeface="+mj-lt"/>
              </a:rPr>
              <a:t>Thiết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lập</a:t>
            </a:r>
            <a:r>
              <a:rPr lang="en-US" dirty="0" smtClean="0">
                <a:latin typeface="+mj-lt"/>
              </a:rPr>
              <a:t> quota </a:t>
            </a:r>
            <a:r>
              <a:rPr lang="en-US" dirty="0" err="1" smtClean="0">
                <a:latin typeface="+mj-lt"/>
              </a:rPr>
              <a:t>cho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project</a:t>
            </a:r>
            <a:endParaRPr dirty="0">
              <a:latin typeface="+mj-l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Review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lại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tham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quota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mặc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định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,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Admin &gt; System &gt; Defaults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9c6d9bd7e4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954" y="3298068"/>
            <a:ext cx="8394583" cy="3343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670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c6d9bd7e4_0_21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89" name="Google Shape;289;g9c6d9bd7e4_0_210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VM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Networks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9c6d9bd7e4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00" y="2217306"/>
            <a:ext cx="573405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c6d9bd7e4_0_2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296" name="Google Shape;296;g9c6d9bd7e4_0_218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VM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Security Groups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9c6d9bd7e4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00" y="2127606"/>
            <a:ext cx="57340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c6d9bd7e4_0_2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03" name="Google Shape;303;g9c6d9bd7e4_0_226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VM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Key Pair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g9c6d9bd7e4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00" y="2127606"/>
            <a:ext cx="57340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c6d9bd7e4_0_23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10" name="Google Shape;310;g9c6d9bd7e4_0_234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</a:rPr>
              <a:t>6. </a:t>
            </a:r>
            <a:r>
              <a:rPr lang="en-US" b="1" dirty="0" err="1" smtClean="0">
                <a:latin typeface="+mj-lt"/>
              </a:rPr>
              <a:t>Gắn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thêm</a:t>
            </a:r>
            <a:r>
              <a:rPr lang="en-US" b="1" dirty="0">
                <a:latin typeface="+mj-lt"/>
              </a:rPr>
              <a:t> ổ </a:t>
            </a:r>
            <a:r>
              <a:rPr lang="en-US" b="1" dirty="0" err="1">
                <a:latin typeface="+mj-lt"/>
              </a:rPr>
              <a:t>cứng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cho</a:t>
            </a:r>
            <a:r>
              <a:rPr lang="en-US" b="1" dirty="0">
                <a:latin typeface="+mj-lt"/>
              </a:rPr>
              <a:t> VM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chưa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volume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1 volume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Volumes &gt; Volumes &gt; Create Volume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9c6d9bd7e4_0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600" y="1868256"/>
            <a:ext cx="5020829" cy="483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c6d9bd7e4_0_24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</a:t>
            </a:r>
            <a:endParaRPr dirty="0"/>
          </a:p>
        </p:txBody>
      </p:sp>
      <p:sp>
        <p:nvSpPr>
          <p:cNvPr id="317" name="Google Shape;317;g9c6d9bd7e4_0_242"/>
          <p:cNvSpPr txBox="1">
            <a:spLocks noGrp="1"/>
          </p:cNvSpPr>
          <p:nvPr>
            <p:ph type="body" idx="1"/>
          </p:nvPr>
        </p:nvSpPr>
        <p:spPr>
          <a:xfrm>
            <a:off x="581200" y="2274850"/>
            <a:ext cx="53430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</a:rPr>
              <a:t>6. </a:t>
            </a:r>
            <a:r>
              <a:rPr lang="en-US" b="1" dirty="0" err="1">
                <a:latin typeface="+mj-lt"/>
              </a:rPr>
              <a:t>Gắn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thêm</a:t>
            </a:r>
            <a:r>
              <a:rPr lang="en-US" b="1" dirty="0">
                <a:latin typeface="+mj-lt"/>
              </a:rPr>
              <a:t> ổ </a:t>
            </a:r>
            <a:r>
              <a:rPr lang="en-US" b="1" dirty="0" err="1">
                <a:latin typeface="+mj-lt"/>
              </a:rPr>
              <a:t>cứng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cho</a:t>
            </a:r>
            <a:r>
              <a:rPr lang="en-US" b="1" dirty="0">
                <a:latin typeface="+mj-lt"/>
              </a:rPr>
              <a:t> 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gắn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volume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vừa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Instances &gt; Attach Volume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9c6d9bd7e4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775" y="1830075"/>
            <a:ext cx="1739575" cy="49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c6d9bd7e4_0_25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24" name="Google Shape;324;g9c6d9bd7e4_0_254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0" lv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r>
              <a:rPr lang="en-US" b="1" dirty="0">
                <a:latin typeface="+mj-lt"/>
              </a:rPr>
              <a:t>6. </a:t>
            </a:r>
            <a:r>
              <a:rPr lang="en-US" b="1" dirty="0" err="1">
                <a:latin typeface="+mj-lt"/>
              </a:rPr>
              <a:t>Gắn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thêm</a:t>
            </a:r>
            <a:r>
              <a:rPr lang="en-US" b="1" dirty="0">
                <a:latin typeface="+mj-lt"/>
              </a:rPr>
              <a:t> ổ </a:t>
            </a:r>
            <a:r>
              <a:rPr lang="en-US" b="1" dirty="0" err="1">
                <a:latin typeface="+mj-lt"/>
              </a:rPr>
              <a:t>cứng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cho</a:t>
            </a:r>
            <a:r>
              <a:rPr lang="en-US" b="1" dirty="0">
                <a:latin typeface="+mj-lt"/>
              </a:rPr>
              <a:t> VM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Rồi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volume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gán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9c6d9bd7e4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00" y="2349356"/>
            <a:ext cx="57340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c6d9bd7e4_0_26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</a:t>
            </a:r>
            <a:endParaRPr dirty="0"/>
          </a:p>
        </p:txBody>
      </p:sp>
      <p:sp>
        <p:nvSpPr>
          <p:cNvPr id="331" name="Google Shape;331;g9c6d9bd7e4_0_262"/>
          <p:cNvSpPr txBox="1">
            <a:spLocks noGrp="1"/>
          </p:cNvSpPr>
          <p:nvPr>
            <p:ph type="body" idx="1"/>
          </p:nvPr>
        </p:nvSpPr>
        <p:spPr>
          <a:xfrm>
            <a:off x="581200" y="2274850"/>
            <a:ext cx="53430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6"/>
              <a:buNone/>
            </a:pPr>
            <a:r>
              <a:rPr lang="en-US" b="1" dirty="0" smtClean="0">
                <a:latin typeface="+mj-lt"/>
              </a:rPr>
              <a:t>7. </a:t>
            </a:r>
            <a:r>
              <a:rPr lang="en-US" b="1" dirty="0" err="1" smtClean="0">
                <a:latin typeface="+mj-lt"/>
              </a:rPr>
              <a:t>Xóa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VM</a:t>
            </a:r>
            <a:endParaRPr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xóa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Instances &gt; Delete Instance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9c6d9bd7e4_0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775" y="1830075"/>
            <a:ext cx="1739575" cy="49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c6d9bd7e4_0_26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</a:t>
            </a:r>
            <a:endParaRPr dirty="0"/>
          </a:p>
        </p:txBody>
      </p:sp>
      <p:sp>
        <p:nvSpPr>
          <p:cNvPr id="338" name="Google Shape;338;g9c6d9bd7e4_0_268"/>
          <p:cNvSpPr txBox="1">
            <a:spLocks noGrp="1"/>
          </p:cNvSpPr>
          <p:nvPr>
            <p:ph type="body" idx="1"/>
          </p:nvPr>
        </p:nvSpPr>
        <p:spPr>
          <a:xfrm>
            <a:off x="581200" y="2274850"/>
            <a:ext cx="53430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6"/>
              <a:buNone/>
            </a:pPr>
            <a:r>
              <a:rPr lang="en-US" b="1" dirty="0" smtClean="0">
                <a:latin typeface="+mj-lt"/>
              </a:rPr>
              <a:t>8. Update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cho</a:t>
            </a:r>
            <a:r>
              <a:rPr lang="en-US" b="1" dirty="0">
                <a:latin typeface="+mj-lt"/>
              </a:rPr>
              <a:t> VM</a:t>
            </a:r>
            <a:endParaRPr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update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Compute &gt; Instances &gt; Resize Instance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9c6d9bd7e4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775" y="1830075"/>
            <a:ext cx="1739575" cy="49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c6d9bd7e4_0_27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45" name="Google Shape;345;g9c6d9bd7e4_0_274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</a:rPr>
              <a:t>8. Update </a:t>
            </a:r>
            <a:r>
              <a:rPr lang="en-US" b="1" dirty="0" err="1">
                <a:latin typeface="+mj-lt"/>
              </a:rPr>
              <a:t>cấu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cho</a:t>
            </a:r>
            <a:r>
              <a:rPr lang="en-US" b="1" dirty="0">
                <a:latin typeface="+mj-lt"/>
              </a:rPr>
              <a:t> VM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Rồi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update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g9c6d9bd7e4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600" y="1868256"/>
            <a:ext cx="5190876" cy="4837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c6d9bd7e4_0_28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52" name="Google Shape;352;g9c6d9bd7e4_0_282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>
                <a:latin typeface="+mj-lt"/>
              </a:rPr>
              <a:t>9</a:t>
            </a:r>
            <a:r>
              <a:rPr lang="en-US" b="1" dirty="0" smtClean="0">
                <a:latin typeface="+mj-lt"/>
              </a:rPr>
              <a:t>. Snapshot </a:t>
            </a:r>
            <a:r>
              <a:rPr lang="en-US" b="1" dirty="0" err="1">
                <a:latin typeface="+mj-lt"/>
              </a:rPr>
              <a:t>cho</a:t>
            </a:r>
            <a:r>
              <a:rPr lang="en-US" b="1" dirty="0">
                <a:latin typeface="+mj-lt"/>
              </a:rPr>
              <a:t> VM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snapshot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VM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Compute &gt; Instances &gt; Create Snapshot (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ở VM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muốn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snapshot)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g9c6d9bd7e4_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600" y="2302181"/>
            <a:ext cx="57340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c6d9bd7e4_0_32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PROJECT MANAGEMENT </a:t>
            </a:r>
            <a:endParaRPr dirty="0"/>
          </a:p>
        </p:txBody>
      </p:sp>
      <p:sp>
        <p:nvSpPr>
          <p:cNvPr id="407" name="Google Shape;407;g9c6d9bd7e4_0_323"/>
          <p:cNvSpPr txBox="1">
            <a:spLocks noGrp="1"/>
          </p:cNvSpPr>
          <p:nvPr>
            <p:ph type="body" idx="1"/>
          </p:nvPr>
        </p:nvSpPr>
        <p:spPr>
          <a:xfrm>
            <a:off x="581200" y="2098307"/>
            <a:ext cx="5295000" cy="463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ts val="1283"/>
              <a:buNone/>
            </a:pPr>
            <a:r>
              <a:rPr lang="en-US" b="1" dirty="0">
                <a:latin typeface="+mj-lt"/>
              </a:rPr>
              <a:t>1. </a:t>
            </a:r>
            <a:r>
              <a:rPr lang="en-US" b="1" dirty="0" err="1">
                <a:latin typeface="+mj-lt"/>
              </a:rPr>
              <a:t>Tạo</a:t>
            </a:r>
            <a:r>
              <a:rPr lang="en-US" b="1" dirty="0">
                <a:latin typeface="+mj-lt"/>
              </a:rPr>
              <a:t> project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lập</a:t>
            </a:r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quota</a:t>
            </a:r>
            <a:endParaRPr dirty="0">
              <a:latin typeface="+mj-lt"/>
            </a:endParaRP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endParaRPr lang="en-US" dirty="0" smtClean="0">
              <a:latin typeface="+mj-lt"/>
            </a:endParaRP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dirty="0" err="1" smtClean="0">
                <a:latin typeface="+mj-lt"/>
              </a:rPr>
              <a:t>Cập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nhật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lại</a:t>
            </a:r>
            <a:r>
              <a:rPr lang="en-US" dirty="0" smtClean="0">
                <a:latin typeface="+mj-lt"/>
              </a:rPr>
              <a:t> quota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project</a:t>
            </a:r>
            <a:endParaRPr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Để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cập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nhật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quota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cho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project,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Admin &gt; System &gt; Defaults &gt; Update Defaults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g9c6d9bd7e4_0_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025" y="1896456"/>
            <a:ext cx="3867305" cy="4837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15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dead27ff5_0_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</a:t>
            </a:r>
            <a:endParaRPr dirty="0"/>
          </a:p>
        </p:txBody>
      </p:sp>
      <p:sp>
        <p:nvSpPr>
          <p:cNvPr id="359" name="Google Shape;359;g9dead27ff5_0_6"/>
          <p:cNvSpPr txBox="1">
            <a:spLocks noGrp="1"/>
          </p:cNvSpPr>
          <p:nvPr>
            <p:ph type="body" idx="1"/>
          </p:nvPr>
        </p:nvSpPr>
        <p:spPr>
          <a:xfrm>
            <a:off x="581200" y="2180500"/>
            <a:ext cx="111915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 dirty="0" smtClean="0">
                <a:latin typeface="+mj-lt"/>
                <a:ea typeface="Arial"/>
                <a:cs typeface="Arial"/>
                <a:sym typeface="Arial"/>
              </a:rPr>
              <a:t>10. Restore </a:t>
            </a:r>
            <a:r>
              <a:rPr lang="en-US" b="1" dirty="0">
                <a:latin typeface="+mj-lt"/>
                <a:ea typeface="Arial"/>
                <a:cs typeface="Arial"/>
                <a:sym typeface="Arial"/>
              </a:rPr>
              <a:t>1 VM</a:t>
            </a:r>
            <a:endParaRPr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restore 1 VM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Project &gt; Compute &gt; Images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snapshot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muốn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khôi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phục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rồi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Launch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9dead27ff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37" y="3350175"/>
            <a:ext cx="11735824" cy="28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dead27ff5_0_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66" name="Google Shape;366;g9dead27ff5_0_14"/>
          <p:cNvSpPr txBox="1">
            <a:spLocks noGrp="1"/>
          </p:cNvSpPr>
          <p:nvPr>
            <p:ph type="body" idx="1"/>
          </p:nvPr>
        </p:nvSpPr>
        <p:spPr>
          <a:xfrm>
            <a:off x="581200" y="2127600"/>
            <a:ext cx="52950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381" lvl="0" indent="0" algn="l" rtl="0"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  <a:ea typeface="Arial"/>
                <a:cs typeface="Arial"/>
                <a:sym typeface="Arial"/>
              </a:rPr>
              <a:t>10. Restore </a:t>
            </a:r>
            <a:r>
              <a:rPr lang="en-US" b="1" dirty="0">
                <a:latin typeface="+mj-lt"/>
                <a:ea typeface="Arial"/>
                <a:cs typeface="Arial"/>
                <a:sym typeface="Arial"/>
              </a:rPr>
              <a:t>1 VM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bước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6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1 VM </a:t>
            </a:r>
            <a:r>
              <a:rPr lang="en-US" sz="16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mới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9dead27ff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00" y="2127600"/>
            <a:ext cx="5837225" cy="36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dead27ff5_0_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66" name="Google Shape;366;g9dead27ff5_0_1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53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381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  <a:ea typeface="Arial"/>
                <a:cs typeface="Arial"/>
                <a:sym typeface="Arial"/>
              </a:rPr>
              <a:t>11. Live Migrate/Cold Migrate VM</a:t>
            </a:r>
          </a:p>
          <a:p>
            <a:pPr marL="286131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Wingdings" panose="05000000000000000000" pitchFamily="2" charset="2"/>
              <a:buChar char="Ø"/>
            </a:pPr>
            <a:r>
              <a:rPr lang="en-US" b="1" dirty="0" err="1" smtClean="0">
                <a:latin typeface="+mj-lt"/>
                <a:cs typeface="Arial"/>
                <a:sym typeface="Arial"/>
              </a:rPr>
              <a:t>Usecases</a:t>
            </a:r>
            <a:r>
              <a:rPr lang="en-US" b="1" dirty="0" smtClean="0">
                <a:latin typeface="+mj-lt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+mj-lt"/>
                <a:cs typeface="Arial"/>
                <a:sym typeface="Arial"/>
              </a:rPr>
              <a:t>và</a:t>
            </a:r>
            <a:r>
              <a:rPr lang="en-US" b="1" dirty="0" smtClean="0">
                <a:latin typeface="+mj-lt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+mj-lt"/>
                <a:cs typeface="Arial"/>
                <a:sym typeface="Arial"/>
              </a:rPr>
              <a:t>sự</a:t>
            </a:r>
            <a:r>
              <a:rPr lang="en-US" b="1" dirty="0" smtClean="0">
                <a:latin typeface="+mj-lt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+mj-lt"/>
                <a:cs typeface="Arial"/>
                <a:sym typeface="Arial"/>
              </a:rPr>
              <a:t>khác</a:t>
            </a:r>
            <a:r>
              <a:rPr lang="en-US" b="1" dirty="0" smtClean="0">
                <a:latin typeface="+mj-lt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+mj-lt"/>
                <a:cs typeface="Arial"/>
                <a:sym typeface="Arial"/>
              </a:rPr>
              <a:t>biệt</a:t>
            </a:r>
            <a:r>
              <a:rPr lang="en-US" b="1" dirty="0" smtClean="0">
                <a:latin typeface="+mj-lt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+mj-lt"/>
                <a:cs typeface="Arial"/>
                <a:sym typeface="Arial"/>
              </a:rPr>
              <a:t>giữa</a:t>
            </a:r>
            <a:r>
              <a:rPr lang="en-US" b="1" dirty="0" smtClean="0">
                <a:latin typeface="+mj-lt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+mj-lt"/>
                <a:cs typeface="Arial"/>
                <a:sym typeface="Arial"/>
              </a:rPr>
              <a:t>hai</a:t>
            </a:r>
            <a:r>
              <a:rPr lang="en-US" b="1" dirty="0" smtClean="0">
                <a:latin typeface="+mj-lt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+mj-lt"/>
                <a:cs typeface="Arial"/>
                <a:sym typeface="Arial"/>
              </a:rPr>
              <a:t>hình</a:t>
            </a:r>
            <a:r>
              <a:rPr lang="en-US" b="1" dirty="0" smtClean="0">
                <a:latin typeface="+mj-lt"/>
                <a:cs typeface="Arial"/>
                <a:sym typeface="Arial"/>
              </a:rPr>
              <a:t> </a:t>
            </a:r>
            <a:r>
              <a:rPr lang="en-US" b="1" dirty="0" err="1" smtClean="0">
                <a:latin typeface="+mj-lt"/>
                <a:cs typeface="Arial"/>
                <a:sym typeface="Arial"/>
              </a:rPr>
              <a:t>thức</a:t>
            </a:r>
            <a:r>
              <a:rPr lang="en-US" b="1" dirty="0" smtClean="0">
                <a:latin typeface="+mj-lt"/>
                <a:cs typeface="Arial"/>
                <a:sym typeface="Arial"/>
              </a:rPr>
              <a:t> migrate</a:t>
            </a:r>
          </a:p>
          <a:p>
            <a:pPr marL="381" lvl="0" indent="0" algn="l" rtl="0">
              <a:spcBef>
                <a:spcPts val="0"/>
              </a:spcBef>
              <a:spcAft>
                <a:spcPts val="0"/>
              </a:spcAft>
              <a:buSzPts val="1650"/>
              <a:buNone/>
            </a:pP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879103"/>
              </p:ext>
            </p:extLst>
          </p:nvPr>
        </p:nvGraphicFramePr>
        <p:xfrm>
          <a:off x="1727200" y="2942166"/>
          <a:ext cx="8788400" cy="3623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0"/>
                <a:gridCol w="4394200"/>
              </a:tblGrid>
              <a:tr h="425294">
                <a:tc>
                  <a:txBody>
                    <a:bodyPr/>
                    <a:lstStyle/>
                    <a:p>
                      <a:r>
                        <a:rPr lang="en-US" dirty="0" smtClean="0"/>
                        <a:t>Live Migration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Cold</a:t>
                      </a:r>
                      <a:r>
                        <a:rPr lang="en-US" baseline="0" dirty="0" smtClean="0"/>
                        <a:t> Migration</a:t>
                      </a:r>
                      <a:endParaRPr lang="en-US" dirty="0"/>
                    </a:p>
                  </a:txBody>
                  <a:tcPr/>
                </a:tc>
              </a:tr>
              <a:tr h="108362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Sử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dụng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để</a:t>
                      </a:r>
                      <a:r>
                        <a:rPr lang="en-US" baseline="0" dirty="0" smtClean="0"/>
                        <a:t> migrate VM </a:t>
                      </a:r>
                      <a:r>
                        <a:rPr lang="en-US" baseline="0" dirty="0" err="1" smtClean="0"/>
                        <a:t>giữa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hai</a:t>
                      </a:r>
                      <a:r>
                        <a:rPr lang="en-US" baseline="0" dirty="0" smtClean="0"/>
                        <a:t> host </a:t>
                      </a:r>
                      <a:r>
                        <a:rPr lang="en-US" baseline="0" dirty="0" err="1" smtClean="0"/>
                        <a:t>vật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làm</a:t>
                      </a:r>
                      <a:r>
                        <a:rPr lang="en-US" baseline="0" dirty="0" smtClean="0"/>
                        <a:t> down time </a:t>
                      </a:r>
                      <a:r>
                        <a:rPr lang="en-US" baseline="0" dirty="0" err="1" smtClean="0"/>
                        <a:t>dịch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vụ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trên</a:t>
                      </a:r>
                      <a:r>
                        <a:rPr lang="en-US" baseline="0" dirty="0" smtClean="0"/>
                        <a:t> 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Sử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dụng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để</a:t>
                      </a:r>
                      <a:r>
                        <a:rPr lang="en-US" baseline="0" dirty="0" smtClean="0"/>
                        <a:t> migrate VM </a:t>
                      </a:r>
                      <a:r>
                        <a:rPr lang="en-US" baseline="0" dirty="0" err="1" smtClean="0"/>
                        <a:t>giữa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hai</a:t>
                      </a:r>
                      <a:r>
                        <a:rPr lang="en-US" baseline="0" dirty="0" smtClean="0"/>
                        <a:t> host </a:t>
                      </a:r>
                      <a:r>
                        <a:rPr lang="en-US" baseline="0" dirty="0" err="1" smtClean="0"/>
                        <a:t>vật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lý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yêu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cầu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tắt</a:t>
                      </a:r>
                      <a:r>
                        <a:rPr lang="en-US" baseline="0" dirty="0" smtClean="0"/>
                        <a:t> VM, </a:t>
                      </a:r>
                      <a:r>
                        <a:rPr lang="en-US" baseline="0" dirty="0" err="1" smtClean="0"/>
                        <a:t>áp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dụng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trường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hợp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cần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ứng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cứu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VM </a:t>
                      </a:r>
                      <a:r>
                        <a:rPr lang="en-US" baseline="0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tải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lớn</a:t>
                      </a:r>
                      <a:r>
                        <a:rPr lang="en-US" baseline="0" dirty="0" smtClean="0"/>
                        <a:t>, live migration </a:t>
                      </a:r>
                      <a:r>
                        <a:rPr lang="en-US" baseline="0" dirty="0" err="1" smtClean="0"/>
                        <a:t>tốn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tải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thời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hiện</a:t>
                      </a:r>
                      <a:endParaRPr lang="en-US" dirty="0"/>
                    </a:p>
                  </a:txBody>
                  <a:tcPr/>
                </a:tc>
              </a:tr>
              <a:tr h="42529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yêu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cầu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tắt</a:t>
                      </a:r>
                      <a:r>
                        <a:rPr lang="en-US" baseline="0" dirty="0" smtClean="0"/>
                        <a:t> 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Yêu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cầu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tắt</a:t>
                      </a:r>
                      <a:r>
                        <a:rPr lang="en-US" baseline="0" dirty="0" smtClean="0"/>
                        <a:t> VM</a:t>
                      </a:r>
                      <a:endParaRPr lang="en-US" dirty="0"/>
                    </a:p>
                  </a:txBody>
                  <a:tcPr/>
                </a:tc>
              </a:tr>
              <a:tr h="42529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Chỉ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định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được</a:t>
                      </a:r>
                      <a:r>
                        <a:rPr lang="en-US" baseline="0" dirty="0" smtClean="0"/>
                        <a:t> host </a:t>
                      </a:r>
                      <a:r>
                        <a:rPr lang="en-US" baseline="0" dirty="0" err="1" smtClean="0"/>
                        <a:t>đích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muốn</a:t>
                      </a:r>
                      <a:r>
                        <a:rPr lang="en-US" baseline="0" dirty="0" smtClean="0"/>
                        <a:t> migrate VM </a:t>
                      </a:r>
                      <a:r>
                        <a:rPr lang="en-US" baseline="0" dirty="0" err="1" smtClean="0"/>
                        <a:t>tới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chỉ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định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đươc</a:t>
                      </a:r>
                      <a:r>
                        <a:rPr lang="en-US" baseline="0" dirty="0" smtClean="0"/>
                        <a:t> host </a:t>
                      </a:r>
                      <a:r>
                        <a:rPr lang="en-US" baseline="0" dirty="0" err="1" smtClean="0"/>
                        <a:t>đích</a:t>
                      </a:r>
                      <a:endParaRPr lang="en-US" dirty="0"/>
                    </a:p>
                  </a:txBody>
                  <a:tcPr/>
                </a:tc>
              </a:tr>
              <a:tr h="83893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Yêu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cầu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hai</a:t>
                      </a:r>
                      <a:r>
                        <a:rPr lang="en-US" baseline="0" dirty="0" smtClean="0"/>
                        <a:t> host </a:t>
                      </a:r>
                      <a:r>
                        <a:rPr lang="en-US" baseline="0" dirty="0" err="1" smtClean="0"/>
                        <a:t>vật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cùng</a:t>
                      </a:r>
                      <a:r>
                        <a:rPr lang="en-US" baseline="0" dirty="0" smtClean="0"/>
                        <a:t> CPU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yêu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cầu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hai</a:t>
                      </a:r>
                      <a:r>
                        <a:rPr lang="en-US" baseline="0" dirty="0" smtClean="0"/>
                        <a:t> host </a:t>
                      </a:r>
                      <a:r>
                        <a:rPr lang="en-US" baseline="0" dirty="0" err="1" smtClean="0"/>
                        <a:t>vật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cùng</a:t>
                      </a:r>
                      <a:r>
                        <a:rPr lang="en-US" baseline="0" dirty="0" smtClean="0"/>
                        <a:t> CPU model, VM </a:t>
                      </a:r>
                      <a:r>
                        <a:rPr lang="en-US" baseline="0" dirty="0" err="1" smtClean="0"/>
                        <a:t>sau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khi</a:t>
                      </a:r>
                      <a:r>
                        <a:rPr lang="en-US" baseline="0" dirty="0" smtClean="0"/>
                        <a:t> migrate </a:t>
                      </a:r>
                      <a:r>
                        <a:rPr lang="en-US" baseline="0" dirty="0" err="1" smtClean="0"/>
                        <a:t>tới</a:t>
                      </a:r>
                      <a:r>
                        <a:rPr lang="en-US" baseline="0" dirty="0" smtClean="0"/>
                        <a:t> host </a:t>
                      </a:r>
                      <a:r>
                        <a:rPr lang="en-US" baseline="0" dirty="0" err="1" smtClean="0"/>
                        <a:t>đích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ăn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theo</a:t>
                      </a:r>
                      <a:r>
                        <a:rPr lang="en-US" baseline="0" dirty="0" smtClean="0"/>
                        <a:t> CPU model </a:t>
                      </a:r>
                      <a:r>
                        <a:rPr lang="en-US" baseline="0" dirty="0" err="1" smtClean="0"/>
                        <a:t>hỗ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trên</a:t>
                      </a:r>
                      <a:r>
                        <a:rPr lang="en-US" baseline="0" dirty="0" smtClean="0"/>
                        <a:t> host </a:t>
                      </a:r>
                      <a:r>
                        <a:rPr lang="en-US" baseline="0" dirty="0" err="1" smtClean="0"/>
                        <a:t>đích</a:t>
                      </a:r>
                      <a:endParaRPr lang="en-US" dirty="0"/>
                    </a:p>
                  </a:txBody>
                  <a:tcPr/>
                </a:tc>
              </a:tr>
              <a:tr h="4252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711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dead27ff5_0_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66" name="Google Shape;366;g9dead27ff5_0_1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53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381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  <a:ea typeface="Arial"/>
                <a:cs typeface="Arial"/>
                <a:sym typeface="Arial"/>
              </a:rPr>
              <a:t>11. Live Migrate/Cold Migrate VM</a:t>
            </a:r>
          </a:p>
          <a:p>
            <a:pPr marL="286131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+mj-lt"/>
                <a:cs typeface="Arial"/>
                <a:sym typeface="Arial"/>
              </a:rPr>
              <a:t>Live Migration</a:t>
            </a:r>
          </a:p>
          <a:p>
            <a:pPr marL="381" lvl="0" indent="0" algn="l" rtl="0">
              <a:spcBef>
                <a:spcPts val="0"/>
              </a:spcBef>
              <a:spcAft>
                <a:spcPts val="0"/>
              </a:spcAft>
              <a:buSzPts val="1650"/>
              <a:buNone/>
            </a:pP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3" y="3073255"/>
            <a:ext cx="5728010" cy="26948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42" y="3093777"/>
            <a:ext cx="5970643" cy="23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14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dead27ff5_0_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66" name="Google Shape;366;g9dead27ff5_0_1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53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381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  <a:ea typeface="Arial"/>
                <a:cs typeface="Arial"/>
                <a:sym typeface="Arial"/>
              </a:rPr>
              <a:t>11. Live Migrate/Cold Migrate VM</a:t>
            </a:r>
          </a:p>
          <a:p>
            <a:pPr marL="286131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+mj-lt"/>
                <a:cs typeface="Arial"/>
                <a:sym typeface="Arial"/>
              </a:rPr>
              <a:t>Live Migration</a:t>
            </a:r>
          </a:p>
          <a:p>
            <a:pPr marL="381" lvl="0" indent="0" algn="l" rtl="0">
              <a:spcBef>
                <a:spcPts val="0"/>
              </a:spcBef>
              <a:spcAft>
                <a:spcPts val="0"/>
              </a:spcAft>
              <a:buSzPts val="1650"/>
              <a:buNone/>
            </a:pP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" y="3060610"/>
            <a:ext cx="5725609" cy="2857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39" y="3060610"/>
            <a:ext cx="6081620" cy="28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8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dead27ff5_0_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66" name="Google Shape;366;g9dead27ff5_0_1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53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381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  <a:ea typeface="Arial"/>
                <a:cs typeface="Arial"/>
                <a:sym typeface="Arial"/>
              </a:rPr>
              <a:t>11. Live Migrate/Cold Migrate VM</a:t>
            </a:r>
          </a:p>
          <a:p>
            <a:pPr marL="286131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+mj-lt"/>
                <a:cs typeface="Arial"/>
                <a:sym typeface="Arial"/>
              </a:rPr>
              <a:t>Cold Migration</a:t>
            </a:r>
          </a:p>
          <a:p>
            <a:pPr marL="381" lvl="0" indent="0" algn="l" rtl="0">
              <a:spcBef>
                <a:spcPts val="0"/>
              </a:spcBef>
              <a:spcAft>
                <a:spcPts val="0"/>
              </a:spcAft>
              <a:buSzPts val="1650"/>
              <a:buNone/>
            </a:pP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6" y="3119748"/>
            <a:ext cx="5912587" cy="2838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85" y="3119748"/>
            <a:ext cx="5842995" cy="283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39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dead27ff5_0_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IV.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VM MANAGEMENT </a:t>
            </a:r>
            <a:endParaRPr dirty="0"/>
          </a:p>
        </p:txBody>
      </p:sp>
      <p:sp>
        <p:nvSpPr>
          <p:cNvPr id="366" name="Google Shape;366;g9dead27ff5_0_14"/>
          <p:cNvSpPr txBox="1">
            <a:spLocks noGrp="1"/>
          </p:cNvSpPr>
          <p:nvPr>
            <p:ph type="body" idx="1"/>
          </p:nvPr>
        </p:nvSpPr>
        <p:spPr>
          <a:xfrm>
            <a:off x="581200" y="1828800"/>
            <a:ext cx="11153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/>
          </a:p>
          <a:p>
            <a:pPr marL="381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  <a:ea typeface="Arial"/>
                <a:cs typeface="Arial"/>
                <a:sym typeface="Arial"/>
              </a:rPr>
              <a:t>11. Live Migrate/Cold Migrate VM</a:t>
            </a:r>
          </a:p>
          <a:p>
            <a:pPr marL="286131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+mj-lt"/>
                <a:cs typeface="Arial"/>
                <a:sym typeface="Arial"/>
              </a:rPr>
              <a:t>Cold Migration</a:t>
            </a:r>
          </a:p>
          <a:p>
            <a:pPr marL="381" lvl="0" indent="0" algn="l" rtl="0">
              <a:spcBef>
                <a:spcPts val="0"/>
              </a:spcBef>
              <a:spcAft>
                <a:spcPts val="0"/>
              </a:spcAft>
              <a:buSzPts val="1650"/>
              <a:buNone/>
            </a:pPr>
            <a:endParaRPr b="1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2" y="3151670"/>
            <a:ext cx="5894323" cy="2835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70" y="3151670"/>
            <a:ext cx="5781633" cy="27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6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V. TRIỂN KHAI DỰ ÁN BẰNG HEAT TEMPLATES </a:t>
            </a:r>
            <a:endParaRPr/>
          </a:p>
        </p:txBody>
      </p:sp>
      <p:sp>
        <p:nvSpPr>
          <p:cNvPr id="449" name="Google Shape;449;p7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1. </a:t>
            </a:r>
            <a:r>
              <a:rPr lang="en-US" b="1" dirty="0" err="1" smtClean="0">
                <a:latin typeface="+mj-lt"/>
              </a:rPr>
              <a:t>Cấu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trúc</a:t>
            </a:r>
            <a:r>
              <a:rPr lang="en-US" b="1" dirty="0">
                <a:latin typeface="+mj-lt"/>
              </a:rPr>
              <a:t> Heat </a:t>
            </a:r>
            <a:r>
              <a:rPr lang="en-US" b="1" dirty="0">
                <a:latin typeface="+mj-lt"/>
              </a:rPr>
              <a:t>templates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2</a:t>
            </a:r>
            <a:r>
              <a:rPr lang="en-US" b="1" dirty="0" smtClean="0">
                <a:latin typeface="+mj-lt"/>
              </a:rPr>
              <a:t>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heat stack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Heat </a:t>
            </a:r>
            <a:r>
              <a:rPr lang="en-US" b="1" dirty="0" smtClean="0">
                <a:latin typeface="+mj-lt"/>
              </a:rPr>
              <a:t>templates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V. TRIỂN KHAI DỰ ÁN BẰNG HEAT TEMPLATES </a:t>
            </a:r>
            <a:endParaRPr/>
          </a:p>
        </p:txBody>
      </p:sp>
      <p:sp>
        <p:nvSpPr>
          <p:cNvPr id="449" name="Google Shape;449;p7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1. </a:t>
            </a:r>
            <a:r>
              <a:rPr lang="en-US" b="1" dirty="0" err="1" smtClean="0">
                <a:latin typeface="+mj-lt"/>
              </a:rPr>
              <a:t>Cấu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trúc</a:t>
            </a:r>
            <a:r>
              <a:rPr lang="en-US" b="1" dirty="0">
                <a:latin typeface="+mj-lt"/>
              </a:rPr>
              <a:t> Heat </a:t>
            </a:r>
            <a:r>
              <a:rPr lang="en-US" b="1" dirty="0" smtClean="0">
                <a:latin typeface="+mj-lt"/>
              </a:rPr>
              <a:t>templates</a:t>
            </a:r>
            <a:endParaRPr lang="en-US" b="1" dirty="0">
              <a:latin typeface="+mj-l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Credit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latin typeface="+mj-lt"/>
                <a:hlinkClick r:id="rId3"/>
              </a:rPr>
              <a:t>https://</a:t>
            </a:r>
            <a:r>
              <a:rPr lang="en-US" dirty="0" smtClean="0">
                <a:latin typeface="+mj-lt"/>
                <a:hlinkClick r:id="rId3"/>
              </a:rPr>
              <a:t>doc.cloud.global.fujitsu.com/lib/iaas/en/heat-template/concept/template_structure.html</a:t>
            </a:r>
            <a:r>
              <a:rPr lang="en-US" dirty="0" smtClean="0">
                <a:latin typeface="+mj-lt"/>
              </a:rPr>
              <a:t>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+mj-lt"/>
              </a:rPr>
              <a:t>Cấu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trúc</a:t>
            </a:r>
            <a:r>
              <a:rPr lang="en-US" dirty="0">
                <a:latin typeface="+mj-lt"/>
              </a:rPr>
              <a:t> template </a:t>
            </a:r>
            <a:r>
              <a:rPr lang="en-US" dirty="0" err="1">
                <a:latin typeface="+mj-lt"/>
              </a:rPr>
              <a:t>cơ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bản</a:t>
            </a:r>
            <a:r>
              <a:rPr lang="en-US" dirty="0">
                <a:latin typeface="+mj-lt"/>
              </a:rPr>
              <a:t> 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87" y="3301686"/>
            <a:ext cx="6037869" cy="32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V. TRIỂN KHAI DỰ ÁN BẰNG HEAT TEMPLATES </a:t>
            </a:r>
            <a:endParaRPr/>
          </a:p>
        </p:txBody>
      </p:sp>
      <p:sp>
        <p:nvSpPr>
          <p:cNvPr id="449" name="Google Shape;449;p7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1. </a:t>
            </a:r>
            <a:r>
              <a:rPr lang="en-US" b="1" dirty="0" err="1" smtClean="0">
                <a:latin typeface="+mj-lt"/>
              </a:rPr>
              <a:t>Cấu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trúc</a:t>
            </a:r>
            <a:r>
              <a:rPr lang="en-US" b="1" dirty="0" smtClean="0">
                <a:latin typeface="+mj-lt"/>
              </a:rPr>
              <a:t> Heat templates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+mj-lt"/>
              </a:rPr>
              <a:t>Giải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thích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section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828241"/>
              </p:ext>
            </p:extLst>
          </p:nvPr>
        </p:nvGraphicFramePr>
        <p:xfrm>
          <a:off x="3847165" y="2527715"/>
          <a:ext cx="5267958" cy="4247052"/>
        </p:xfrm>
        <a:graphic>
          <a:graphicData uri="http://schemas.openxmlformats.org/drawingml/2006/table">
            <a:tbl>
              <a:tblPr/>
              <a:tblGrid>
                <a:gridCol w="1755986"/>
                <a:gridCol w="1755986"/>
                <a:gridCol w="1755986"/>
              </a:tblGrid>
              <a:tr h="274804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00" dirty="0">
                          <a:effectLst/>
                        </a:rPr>
                        <a:t>Section</a:t>
                      </a:r>
                    </a:p>
                  </a:txBody>
                  <a:tcPr marL="40231" marR="40231" marT="40231" marB="40231" anchor="ctr">
                    <a:lnL>
                      <a:noFill/>
                    </a:lnL>
                    <a:lnR w="6350" cap="flat" cmpd="sng" algn="ctr">
                      <a:solidFill>
                        <a:srgbClr val="B09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093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00" dirty="0">
                          <a:effectLst/>
                        </a:rPr>
                        <a:t>Required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B09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9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1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00">
                          <a:effectLst/>
                        </a:rPr>
                        <a:t>Description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B09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9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7119">
                <a:tc>
                  <a:txBody>
                    <a:bodyPr/>
                    <a:lstStyle/>
                    <a:p>
                      <a:pPr fontAlgn="auto"/>
                      <a:r>
                        <a:rPr lang="en-US" sz="1300" dirty="0" err="1">
                          <a:effectLst/>
                        </a:rPr>
                        <a:t>heat_template_version</a:t>
                      </a:r>
                      <a:endParaRPr lang="en-US" sz="1300" dirty="0">
                        <a:effectLst/>
                      </a:endParaRPr>
                    </a:p>
                  </a:txBody>
                  <a:tcPr marL="40231" marR="40231" marT="40231" marB="40231" anchor="ctr">
                    <a:lnL>
                      <a:noFill/>
                    </a:lnL>
                    <a:lnR w="6350" cap="flat" cmpd="sng" algn="ctr">
                      <a:solidFill>
                        <a:srgbClr val="7093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3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 dirty="0">
                          <a:effectLst/>
                        </a:rPr>
                        <a:t>Yes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7093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>
                          <a:effectLst/>
                        </a:rPr>
                        <a:t>The HOT version.</a:t>
                      </a:r>
                    </a:p>
                    <a:p>
                      <a:pPr fontAlgn="auto"/>
                      <a:r>
                        <a:rPr lang="en-US" sz="1300">
                          <a:effectLst/>
                        </a:rPr>
                        <a:t>Specified as 2013-05-23.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1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9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961">
                <a:tc>
                  <a:txBody>
                    <a:bodyPr/>
                    <a:lstStyle/>
                    <a:p>
                      <a:pPr fontAlgn="auto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0231" marR="40231" marT="40231" marB="40231" anchor="ctr">
                    <a:lnL>
                      <a:noFill/>
                    </a:lnL>
                    <a:lnR w="6350" cap="flat" cmpd="sng" algn="ctr">
                      <a:solidFill>
                        <a:srgbClr val="3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 dirty="0">
                          <a:effectLst/>
                        </a:rPr>
                        <a:t>No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3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9C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>
                          <a:effectLst/>
                        </a:rPr>
                        <a:t>Defines a description of the template.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3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9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9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9C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9432">
                <a:tc>
                  <a:txBody>
                    <a:bodyPr/>
                    <a:lstStyle/>
                    <a:p>
                      <a:pPr fontAlgn="auto"/>
                      <a:r>
                        <a:rPr lang="en-US" sz="1300" dirty="0">
                          <a:effectLst/>
                        </a:rPr>
                        <a:t>parameters</a:t>
                      </a:r>
                    </a:p>
                  </a:txBody>
                  <a:tcPr marL="40231" marR="40231" marT="40231" marB="40231" anchor="ctr">
                    <a:lnL>
                      <a:noFill/>
                    </a:lnL>
                    <a:lnR w="6350" cap="flat" cmpd="sng" algn="ctr">
                      <a:solidFill>
                        <a:srgbClr val="5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 dirty="0">
                          <a:effectLst/>
                        </a:rPr>
                        <a:t>No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5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9C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9C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9A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>
                          <a:effectLst/>
                        </a:rPr>
                        <a:t>Defines the input parameters.</a:t>
                      </a:r>
                    </a:p>
                    <a:p>
                      <a:pPr fontAlgn="auto"/>
                      <a:r>
                        <a:rPr lang="en-US" sz="1300">
                          <a:effectLst/>
                        </a:rPr>
                        <a:t>This is used when instantiating the template.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109C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9C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9C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9E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804">
                <a:tc>
                  <a:txBody>
                    <a:bodyPr/>
                    <a:lstStyle/>
                    <a:p>
                      <a:pPr fontAlgn="auto"/>
                      <a:r>
                        <a:rPr lang="en-US" sz="1300">
                          <a:effectLst/>
                        </a:rPr>
                        <a:t>resources</a:t>
                      </a:r>
                    </a:p>
                  </a:txBody>
                  <a:tcPr marL="40231" marR="40231" marT="40231" marB="40231" anchor="ctr">
                    <a:lnL>
                      <a:noFill/>
                    </a:lnL>
                    <a:lnR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>
                          <a:effectLst/>
                        </a:rPr>
                        <a:t>No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9A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9A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9E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>
                          <a:effectLst/>
                        </a:rPr>
                        <a:t>Defines the resources.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D09A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9E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9E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9A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5590">
                <a:tc>
                  <a:txBody>
                    <a:bodyPr/>
                    <a:lstStyle/>
                    <a:p>
                      <a:pPr fontAlgn="auto"/>
                      <a:r>
                        <a:rPr lang="en-US" sz="1300" dirty="0">
                          <a:effectLst/>
                        </a:rPr>
                        <a:t>outputs</a:t>
                      </a:r>
                    </a:p>
                  </a:txBody>
                  <a:tcPr marL="40231" marR="40231" marT="40231" marB="40231" anchor="ctr">
                    <a:lnL>
                      <a:noFill/>
                    </a:lnL>
                    <a:lnR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>
                          <a:effectLst/>
                        </a:rPr>
                        <a:t>No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9096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E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E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9E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300" dirty="0">
                          <a:effectLst/>
                        </a:rPr>
                        <a:t>Defines the output parameters.</a:t>
                      </a:r>
                    </a:p>
                    <a:p>
                      <a:pPr fontAlgn="auto"/>
                      <a:r>
                        <a:rPr lang="en-US" sz="1300" dirty="0">
                          <a:effectLst/>
                        </a:rPr>
                        <a:t>This can be used by users after instantiation of the template has been completed.</a:t>
                      </a:r>
                    </a:p>
                  </a:txBody>
                  <a:tcPr marL="40231" marR="40231" marT="40231" marB="40231" anchor="ctr">
                    <a:lnL w="6350" cap="flat" cmpd="sng" algn="ctr">
                      <a:solidFill>
                        <a:srgbClr val="709E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A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A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9A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1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c6d9bd7e4_0_30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PROJECT MANAGEMENT </a:t>
            </a:r>
            <a:endParaRPr dirty="0"/>
          </a:p>
        </p:txBody>
      </p:sp>
      <p:sp>
        <p:nvSpPr>
          <p:cNvPr id="393" name="Google Shape;393;g9c6d9bd7e4_0_306"/>
          <p:cNvSpPr txBox="1">
            <a:spLocks noGrp="1"/>
          </p:cNvSpPr>
          <p:nvPr>
            <p:ph type="body" idx="1"/>
          </p:nvPr>
        </p:nvSpPr>
        <p:spPr>
          <a:xfrm>
            <a:off x="581200" y="1819175"/>
            <a:ext cx="5295000" cy="491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3"/>
              <a:buFont typeface="Noto Sans Symbols"/>
              <a:buNone/>
            </a:pPr>
            <a:endParaRPr sz="1395" dirty="0">
              <a:latin typeface="+mj-lt"/>
            </a:endParaRPr>
          </a:p>
          <a:p>
            <a:pPr marL="0" lvl="0" indent="0" algn="just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>
                <a:latin typeface="+mj-lt"/>
              </a:rPr>
              <a:t>2</a:t>
            </a:r>
            <a:r>
              <a:rPr lang="en-US" b="1" dirty="0" smtClean="0">
                <a:latin typeface="+mj-lt"/>
              </a:rPr>
              <a:t>. </a:t>
            </a:r>
            <a:r>
              <a:rPr lang="en-US" b="1" dirty="0" err="1" smtClean="0">
                <a:latin typeface="+mj-lt"/>
              </a:rPr>
              <a:t>Cập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nhật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thông</a:t>
            </a:r>
            <a:r>
              <a:rPr lang="en-US" b="1" dirty="0" smtClean="0">
                <a:latin typeface="+mj-lt"/>
              </a:rPr>
              <a:t> tin </a:t>
            </a:r>
            <a:r>
              <a:rPr lang="en-US" b="1" dirty="0" err="1" smtClean="0">
                <a:latin typeface="+mj-lt"/>
              </a:rPr>
              <a:t>các</a:t>
            </a:r>
            <a:r>
              <a:rPr lang="en-US" b="1" dirty="0" smtClean="0">
                <a:latin typeface="+mj-lt"/>
              </a:rPr>
              <a:t> project</a:t>
            </a:r>
            <a:endParaRPr b="1" dirty="0">
              <a:latin typeface="+mj-l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Để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chỉnh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sửa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thông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tin 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project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Identity &gt; Projects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cột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hành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động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project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muốn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sửa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tùy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cần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sửa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g9c6d9bd7e4_0_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825" y="2783281"/>
            <a:ext cx="1571625" cy="153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V. TRIỂN KHAI DỰ ÁN BẰNG HEAT TEMPLATES </a:t>
            </a:r>
            <a:endParaRPr/>
          </a:p>
        </p:txBody>
      </p:sp>
      <p:sp>
        <p:nvSpPr>
          <p:cNvPr id="449" name="Google Shape;449;p7"/>
          <p:cNvSpPr txBox="1">
            <a:spLocks noGrp="1"/>
          </p:cNvSpPr>
          <p:nvPr>
            <p:ph type="body" idx="1"/>
          </p:nvPr>
        </p:nvSpPr>
        <p:spPr>
          <a:xfrm>
            <a:off x="581192" y="1915428"/>
            <a:ext cx="11029615" cy="394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2</a:t>
            </a:r>
            <a:r>
              <a:rPr lang="en-US" b="1" dirty="0" smtClean="0">
                <a:latin typeface="+mj-lt"/>
              </a:rPr>
              <a:t>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heat stack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Heat </a:t>
            </a:r>
            <a:r>
              <a:rPr lang="en-US" b="1" dirty="0" smtClean="0">
                <a:latin typeface="+mj-lt"/>
              </a:rPr>
              <a:t>templates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err="1" smtClean="0">
                <a:latin typeface="+mj-lt"/>
              </a:rPr>
              <a:t>Bước</a:t>
            </a:r>
            <a:r>
              <a:rPr lang="en-US" b="1" dirty="0" smtClean="0">
                <a:latin typeface="+mj-lt"/>
              </a:rPr>
              <a:t> 1: </a:t>
            </a:r>
            <a:r>
              <a:rPr lang="en-US" dirty="0" err="1" smtClean="0">
                <a:latin typeface="+mj-lt"/>
              </a:rPr>
              <a:t>Chuẩ</a:t>
            </a:r>
            <a:r>
              <a:rPr lang="en-US" dirty="0" err="1" smtClean="0">
                <a:latin typeface="+mj-lt"/>
              </a:rPr>
              <a:t>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bị</a:t>
            </a:r>
            <a:r>
              <a:rPr lang="en-US" dirty="0" smtClean="0">
                <a:latin typeface="+mj-lt"/>
              </a:rPr>
              <a:t> file template </a:t>
            </a:r>
            <a:r>
              <a:rPr lang="en-US" dirty="0" err="1" smtClean="0">
                <a:latin typeface="+mj-lt"/>
              </a:rPr>
              <a:t>example.yml</a:t>
            </a:r>
            <a:endParaRPr lang="en-US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35" y="1915428"/>
            <a:ext cx="4360070" cy="484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V. TRIỂN KHAI DỰ ÁN BẰNG HEAT TEMPLATES </a:t>
            </a:r>
            <a:endParaRPr/>
          </a:p>
        </p:txBody>
      </p:sp>
      <p:sp>
        <p:nvSpPr>
          <p:cNvPr id="449" name="Google Shape;449;p7"/>
          <p:cNvSpPr txBox="1">
            <a:spLocks noGrp="1"/>
          </p:cNvSpPr>
          <p:nvPr>
            <p:ph type="body" idx="1"/>
          </p:nvPr>
        </p:nvSpPr>
        <p:spPr>
          <a:xfrm>
            <a:off x="581192" y="1915428"/>
            <a:ext cx="11029615" cy="394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2</a:t>
            </a:r>
            <a:r>
              <a:rPr lang="en-US" b="1" dirty="0" smtClean="0">
                <a:latin typeface="+mj-lt"/>
              </a:rPr>
              <a:t>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heat stack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Heat </a:t>
            </a:r>
            <a:r>
              <a:rPr lang="en-US" b="1" dirty="0" smtClean="0">
                <a:latin typeface="+mj-lt"/>
              </a:rPr>
              <a:t>templates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err="1" smtClean="0">
                <a:latin typeface="+mj-lt"/>
              </a:rPr>
              <a:t>Bước</a:t>
            </a:r>
            <a:r>
              <a:rPr lang="en-US" b="1" dirty="0" smtClean="0">
                <a:latin typeface="+mj-lt"/>
              </a:rPr>
              <a:t> 2: </a:t>
            </a:r>
            <a:r>
              <a:rPr lang="en-US" dirty="0" err="1" smtClean="0">
                <a:latin typeface="+mj-lt"/>
              </a:rPr>
              <a:t>Truy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cập</a:t>
            </a:r>
            <a:r>
              <a:rPr lang="en-US" dirty="0" smtClean="0">
                <a:latin typeface="+mj-lt"/>
              </a:rPr>
              <a:t> portal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 Project  Orchestration  Stacks  Launch Stack</a:t>
            </a:r>
            <a:endParaRPr lang="en-US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5" y="2756552"/>
            <a:ext cx="10058400" cy="37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V. TRIỂN KHAI DỰ ÁN BẰNG HEAT TEMPLATES </a:t>
            </a:r>
            <a:endParaRPr/>
          </a:p>
        </p:txBody>
      </p:sp>
      <p:sp>
        <p:nvSpPr>
          <p:cNvPr id="449" name="Google Shape;449;p7"/>
          <p:cNvSpPr txBox="1">
            <a:spLocks noGrp="1"/>
          </p:cNvSpPr>
          <p:nvPr>
            <p:ph type="body" idx="1"/>
          </p:nvPr>
        </p:nvSpPr>
        <p:spPr>
          <a:xfrm>
            <a:off x="581192" y="1915428"/>
            <a:ext cx="11029615" cy="394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2</a:t>
            </a:r>
            <a:r>
              <a:rPr lang="en-US" b="1" dirty="0" smtClean="0">
                <a:latin typeface="+mj-lt"/>
              </a:rPr>
              <a:t>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heat stack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Heat </a:t>
            </a:r>
            <a:r>
              <a:rPr lang="en-US" b="1" dirty="0" smtClean="0">
                <a:latin typeface="+mj-lt"/>
              </a:rPr>
              <a:t>templates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err="1" smtClean="0">
                <a:latin typeface="+mj-lt"/>
              </a:rPr>
              <a:t>Bước</a:t>
            </a:r>
            <a:r>
              <a:rPr lang="en-US" b="1" dirty="0" smtClean="0">
                <a:latin typeface="+mj-lt"/>
              </a:rPr>
              <a:t> 3: </a:t>
            </a:r>
            <a:r>
              <a:rPr lang="en-US" dirty="0" err="1" smtClean="0">
                <a:latin typeface="+mj-lt"/>
              </a:rPr>
              <a:t>Chọn</a:t>
            </a:r>
            <a:r>
              <a:rPr lang="en-US" dirty="0" smtClean="0">
                <a:latin typeface="+mj-lt"/>
              </a:rPr>
              <a:t> file template </a:t>
            </a:r>
            <a:r>
              <a:rPr lang="en-US" dirty="0" err="1" smtClean="0">
                <a:latin typeface="+mj-lt"/>
              </a:rPr>
              <a:t>example.yml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đã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chuẩn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bị</a:t>
            </a:r>
            <a:endParaRPr lang="en-US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33" y="2805641"/>
            <a:ext cx="6236020" cy="34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V. TRIỂN KHAI DỰ ÁN BẰNG HEAT TEMPLATES </a:t>
            </a:r>
            <a:endParaRPr/>
          </a:p>
        </p:txBody>
      </p:sp>
      <p:sp>
        <p:nvSpPr>
          <p:cNvPr id="449" name="Google Shape;449;p7"/>
          <p:cNvSpPr txBox="1">
            <a:spLocks noGrp="1"/>
          </p:cNvSpPr>
          <p:nvPr>
            <p:ph type="body" idx="1"/>
          </p:nvPr>
        </p:nvSpPr>
        <p:spPr>
          <a:xfrm>
            <a:off x="581192" y="1915428"/>
            <a:ext cx="11029615" cy="394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2</a:t>
            </a:r>
            <a:r>
              <a:rPr lang="en-US" b="1" dirty="0" smtClean="0">
                <a:latin typeface="+mj-lt"/>
              </a:rPr>
              <a:t>. </a:t>
            </a:r>
            <a:r>
              <a:rPr lang="en-US" b="1" dirty="0" err="1" smtClean="0">
                <a:latin typeface="+mj-lt"/>
              </a:rPr>
              <a:t>Tạo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>
                <a:latin typeface="+mj-lt"/>
              </a:rPr>
              <a:t>heat stack </a:t>
            </a:r>
            <a:r>
              <a:rPr lang="en-US" b="1" dirty="0" err="1">
                <a:latin typeface="+mj-lt"/>
              </a:rPr>
              <a:t>từ</a:t>
            </a:r>
            <a:r>
              <a:rPr lang="en-US" b="1" dirty="0">
                <a:latin typeface="+mj-lt"/>
              </a:rPr>
              <a:t> Heat </a:t>
            </a:r>
            <a:r>
              <a:rPr lang="en-US" b="1" dirty="0" smtClean="0">
                <a:latin typeface="+mj-lt"/>
              </a:rPr>
              <a:t>templates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err="1" smtClean="0">
                <a:latin typeface="+mj-lt"/>
              </a:rPr>
              <a:t>Bước</a:t>
            </a:r>
            <a:r>
              <a:rPr lang="en-US" b="1" dirty="0" smtClean="0">
                <a:latin typeface="+mj-lt"/>
              </a:rPr>
              <a:t> 4: </a:t>
            </a:r>
            <a:r>
              <a:rPr lang="en-US" dirty="0" smtClean="0">
                <a:latin typeface="+mj-lt"/>
              </a:rPr>
              <a:t>Next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điền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tham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số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sa</a:t>
            </a:r>
            <a:r>
              <a:rPr lang="en-US" dirty="0" err="1" smtClean="0">
                <a:latin typeface="+mj-lt"/>
              </a:rPr>
              <a:t>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đó</a:t>
            </a:r>
            <a:r>
              <a:rPr lang="en-US" dirty="0" smtClean="0">
                <a:latin typeface="+mj-lt"/>
              </a:rPr>
              <a:t> click </a:t>
            </a:r>
            <a:r>
              <a:rPr lang="en-US" b="1" dirty="0" smtClean="0">
                <a:latin typeface="+mj-lt"/>
              </a:rPr>
              <a:t>Launch. </a:t>
            </a:r>
            <a:r>
              <a:rPr lang="en-US" dirty="0" err="1" smtClean="0">
                <a:latin typeface="+mj-lt"/>
              </a:rPr>
              <a:t>Đợi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tới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khi</a:t>
            </a:r>
            <a:r>
              <a:rPr lang="en-US" dirty="0" smtClean="0">
                <a:latin typeface="+mj-lt"/>
              </a:rPr>
              <a:t> stack </a:t>
            </a:r>
            <a:r>
              <a:rPr lang="en-US" dirty="0" err="1" smtClean="0">
                <a:latin typeface="+mj-lt"/>
              </a:rPr>
              <a:t>tạo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thành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công</a:t>
            </a:r>
            <a:r>
              <a:rPr lang="en-US" dirty="0" smtClean="0">
                <a:latin typeface="+mj-lt"/>
              </a:rPr>
              <a:t>.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78" y="2686507"/>
            <a:ext cx="4831573" cy="40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c6d9bd7e4_0_29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PROJECT MANAGEMENT </a:t>
            </a:r>
            <a:endParaRPr dirty="0"/>
          </a:p>
        </p:txBody>
      </p:sp>
      <p:sp>
        <p:nvSpPr>
          <p:cNvPr id="386" name="Google Shape;386;g9c6d9bd7e4_0_298"/>
          <p:cNvSpPr txBox="1">
            <a:spLocks noGrp="1"/>
          </p:cNvSpPr>
          <p:nvPr>
            <p:ph type="body" idx="1"/>
          </p:nvPr>
        </p:nvSpPr>
        <p:spPr>
          <a:xfrm>
            <a:off x="581192" y="1886969"/>
            <a:ext cx="11029500" cy="463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b="1" dirty="0" smtClean="0">
                <a:latin typeface="+mj-lt"/>
              </a:rPr>
              <a:t>3. </a:t>
            </a:r>
            <a:r>
              <a:rPr lang="en-US" b="1" dirty="0" err="1" smtClean="0">
                <a:latin typeface="+mj-lt"/>
              </a:rPr>
              <a:t>Xóa</a:t>
            </a:r>
            <a:r>
              <a:rPr lang="en-US" b="1" dirty="0" smtClean="0">
                <a:latin typeface="+mj-lt"/>
              </a:rPr>
              <a:t> project</a:t>
            </a:r>
            <a:endParaRPr lang="en-US" b="1" dirty="0">
              <a:latin typeface="+mj-lt"/>
            </a:endParaRP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Bước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1: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Xóa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toàn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bộ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tài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nguyên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project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trước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khi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xóa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project:</a:t>
            </a:r>
          </a:p>
          <a:p>
            <a:pPr marL="285750" lvl="0" indent="-28575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Máy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ảo</a:t>
            </a:r>
            <a:endParaRPr lang="en-US" dirty="0" smtClean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Snapshots, volumes</a:t>
            </a:r>
          </a:p>
          <a:p>
            <a:pPr marL="285750" lvl="0" indent="-28575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Private network, routers</a:t>
            </a:r>
          </a:p>
          <a:p>
            <a:pPr marL="285750" lvl="0" indent="-28575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Security groups</a:t>
            </a:r>
          </a:p>
          <a:p>
            <a:pPr marL="0" lvl="0" indent="0" algn="l" rtl="0">
              <a:lnSpc>
                <a:spcPct val="80000"/>
              </a:lnSpc>
              <a:spcBef>
                <a:spcPts val="879"/>
              </a:spcBef>
              <a:spcAft>
                <a:spcPts val="0"/>
              </a:spcAft>
              <a:buSzPts val="1650"/>
              <a:buNone/>
            </a:pP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Bước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2: </a:t>
            </a:r>
            <a:r>
              <a:rPr lang="en-US" dirty="0" err="1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Xóa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1 project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Identity &gt; Projects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Project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muốn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xóa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rồi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ấn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Delete Projects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g9c6d9bd7e4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28" y="4353152"/>
            <a:ext cx="8152422" cy="2440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207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II.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USER MANAGEMENT</a:t>
            </a:r>
            <a:endParaRPr dirty="0"/>
          </a:p>
        </p:txBody>
      </p:sp>
      <p:sp>
        <p:nvSpPr>
          <p:cNvPr id="414" name="Google Shape;414;p6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95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endParaRPr lang="en-US" b="1" dirty="0" smtClean="0">
              <a:latin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79"/>
              </a:spcBef>
              <a:buSzPts val="1650"/>
              <a:buNone/>
            </a:pPr>
            <a:endParaRPr lang="en-US" b="1" dirty="0" smtClean="0">
              <a:latin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879"/>
              </a:spcBef>
              <a:buSzPts val="1650"/>
              <a:buNone/>
            </a:pP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.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sửa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xóa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1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2. </a:t>
            </a:r>
            <a:r>
              <a:rPr lang="en-US" b="1" dirty="0" err="1" smtClean="0">
                <a:latin typeface="+mj-lt"/>
              </a:rPr>
              <a:t>Cấu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đăng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nhập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bằng</a:t>
            </a:r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OTP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3. </a:t>
            </a:r>
            <a:r>
              <a:rPr lang="en-US" b="1" dirty="0" err="1">
                <a:latin typeface="+mj-lt"/>
              </a:rPr>
              <a:t>Đăng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nhập</a:t>
            </a:r>
            <a:r>
              <a:rPr lang="en-US" b="1" dirty="0">
                <a:latin typeface="+mj-lt"/>
              </a:rPr>
              <a:t> qua </a:t>
            </a:r>
            <a:r>
              <a:rPr lang="en-US" b="1" dirty="0" smtClean="0">
                <a:latin typeface="+mj-lt"/>
              </a:rPr>
              <a:t>OTP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+mj-lt"/>
              </a:rPr>
              <a:t>4</a:t>
            </a:r>
            <a:r>
              <a:rPr lang="vi-VN" b="1" dirty="0">
                <a:latin typeface="+mn-lt"/>
              </a:rPr>
              <a:t>. </a:t>
            </a:r>
            <a:r>
              <a:rPr lang="en-US" b="1" dirty="0">
                <a:latin typeface="+mn-lt"/>
              </a:rPr>
              <a:t>Remove</a:t>
            </a:r>
            <a:r>
              <a:rPr lang="vi-VN" b="1" dirty="0">
                <a:latin typeface="+mn-lt"/>
              </a:rPr>
              <a:t> OTP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b="1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 smtClean="0">
              <a:latin typeface="+mj-l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87694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2711</Words>
  <Application>Microsoft Office PowerPoint</Application>
  <PresentationFormat>Widescreen</PresentationFormat>
  <Paragraphs>436</Paragraphs>
  <Slides>73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Wingdings</vt:lpstr>
      <vt:lpstr>Times New Roman</vt:lpstr>
      <vt:lpstr>Arial</vt:lpstr>
      <vt:lpstr>Noto Sans Symbols</vt:lpstr>
      <vt:lpstr>Gill Sans</vt:lpstr>
      <vt:lpstr>Dividend</vt:lpstr>
      <vt:lpstr>Buổi 2 – Vận hành OpenStack trên Dashboard </vt:lpstr>
      <vt:lpstr>NỘI DUNG</vt:lpstr>
      <vt:lpstr>I. PROJECT MANAGEMENT </vt:lpstr>
      <vt:lpstr>I. PROJECT MANAGEMENT </vt:lpstr>
      <vt:lpstr>I. PROJECT MANAGEMENT </vt:lpstr>
      <vt:lpstr>I. PROJECT MANAGEMENT </vt:lpstr>
      <vt:lpstr>I. PROJECT MANAGEMENT </vt:lpstr>
      <vt:lpstr>I. PROJECT MANAGEMENT </vt:lpstr>
      <vt:lpstr>II. USER MANAGEMENT</vt:lpstr>
      <vt:lpstr>II. USER MANAGEMENT</vt:lpstr>
      <vt:lpstr>II. USER MANAGEMENT</vt:lpstr>
      <vt:lpstr>II. USER MANAGEMENT</vt:lpstr>
      <vt:lpstr>II. USER MANAGEMENT </vt:lpstr>
      <vt:lpstr>II. USER MANAGEMENT </vt:lpstr>
      <vt:lpstr>II. USER MANAGEMENT </vt:lpstr>
      <vt:lpstr>II. USER MANAGEMENT </vt:lpstr>
      <vt:lpstr>II. USER MANAGEMENT 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III. NETWORK MANAGEMENT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IV. VM MANAGEMENT</vt:lpstr>
      <vt:lpstr>IV. VM MANAGEMENT </vt:lpstr>
      <vt:lpstr>IV. VM MANAGEMENT</vt:lpstr>
      <vt:lpstr>IV. VM MANAGEMENT</vt:lpstr>
      <vt:lpstr>IV. VM MANAGEMENT </vt:lpstr>
      <vt:lpstr>IV. VM MANAGEMENT </vt:lpstr>
      <vt:lpstr>IV. VM MANAGEMENT</vt:lpstr>
      <vt:lpstr>IV. VM MANAGEMENT </vt:lpstr>
      <vt:lpstr>IV. VM MANAGEMENT </vt:lpstr>
      <vt:lpstr>IV. VM MANAGEMENT </vt:lpstr>
      <vt:lpstr>IV. VM MANAGEMENT </vt:lpstr>
      <vt:lpstr>IV. VM MANAGEMENT </vt:lpstr>
      <vt:lpstr>IV. VM MANAGEMENT </vt:lpstr>
      <vt:lpstr>V. TRIỂN KHAI DỰ ÁN BẰNG HEAT TEMPLATES </vt:lpstr>
      <vt:lpstr>V. TRIỂN KHAI DỰ ÁN BẰNG HEAT TEMPLATES </vt:lpstr>
      <vt:lpstr>V. TRIỂN KHAI DỰ ÁN BẰNG HEAT TEMPLATES </vt:lpstr>
      <vt:lpstr>V. TRIỂN KHAI DỰ ÁN BẰNG HEAT TEMPLATES </vt:lpstr>
      <vt:lpstr>V. TRIỂN KHAI DỰ ÁN BẰNG HEAT TEMPLATES </vt:lpstr>
      <vt:lpstr>V. TRIỂN KHAI DỰ ÁN BẰNG HEAT TEMPLATES </vt:lpstr>
      <vt:lpstr>V. TRIỂN KHAI DỰ ÁN BẰNG HEAT TEMPLATES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 – OPENSTACK ADMINISTRATION USING DASHBOARD</dc:title>
  <dc:creator>E5490</dc:creator>
  <cp:lastModifiedBy>E5490</cp:lastModifiedBy>
  <cp:revision>52</cp:revision>
  <dcterms:created xsi:type="dcterms:W3CDTF">2020-08-28T13:02:12Z</dcterms:created>
  <dcterms:modified xsi:type="dcterms:W3CDTF">2021-02-25T18:13:49Z</dcterms:modified>
</cp:coreProperties>
</file>